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256" r:id="rId2"/>
    <p:sldId id="364" r:id="rId3"/>
    <p:sldId id="363" r:id="rId4"/>
    <p:sldId id="357" r:id="rId5"/>
    <p:sldId id="359" r:id="rId6"/>
    <p:sldId id="316" r:id="rId7"/>
    <p:sldId id="369" r:id="rId8"/>
    <p:sldId id="368" r:id="rId9"/>
    <p:sldId id="373" r:id="rId10"/>
    <p:sldId id="374" r:id="rId11"/>
    <p:sldId id="375" r:id="rId12"/>
    <p:sldId id="378" r:id="rId13"/>
    <p:sldId id="379" r:id="rId14"/>
    <p:sldId id="380" r:id="rId15"/>
    <p:sldId id="381" r:id="rId16"/>
    <p:sldId id="382" r:id="rId17"/>
    <p:sldId id="383" r:id="rId18"/>
    <p:sldId id="384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437" autoAdjust="0"/>
  </p:normalViewPr>
  <p:slideViewPr>
    <p:cSldViewPr snapToGrid="0">
      <p:cViewPr varScale="1">
        <p:scale>
          <a:sx n="83" d="100"/>
          <a:sy n="83" d="100"/>
        </p:scale>
        <p:origin x="164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8EC6D-2B8F-4482-8B64-980967E3358D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971B1-8FE3-437A-82AD-2E5D13B06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21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Studies</a:t>
            </a:r>
            <a:r>
              <a:rPr lang="en-GB" baseline="0" dirty="0" smtClean="0"/>
              <a:t> suggest that leaders are not really needed to polarise a school – see Krause papers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7A965-26BF-4E31-A036-55F6EED131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say that it does</a:t>
            </a:r>
            <a:r>
              <a:rPr lang="en-GB" baseline="0" dirty="0" smtClean="0"/>
              <a:t> not recapitulate all aspects of aggression, or keep that for the question session</a:t>
            </a:r>
          </a:p>
          <a:p>
            <a:r>
              <a:rPr lang="en-GB" baseline="0" dirty="0" smtClean="0"/>
              <a:t>Why is this phenotype opposite to the one in mouse?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AA85C-9F27-4822-8622-8B9CA38E1C0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51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Cell counting. </a:t>
            </a:r>
            <a:r>
              <a:rPr lang="en-GB" dirty="0" smtClean="0"/>
              <a:t>unpaired t test: p =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0.0030</a:t>
            </a:r>
            <a:r>
              <a:rPr lang="en-US" dirty="0" smtClean="0"/>
              <a:t>  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= 4.022,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9).</a:t>
            </a:r>
            <a:r>
              <a:rPr lang="en-US" dirty="0" smtClean="0"/>
              <a:t> </a:t>
            </a:r>
          </a:p>
          <a:p>
            <a:r>
              <a:rPr lang="en-US" dirty="0" smtClean="0"/>
              <a:t>Note that </a:t>
            </a:r>
            <a:r>
              <a:rPr lang="en-US" dirty="0" err="1" smtClean="0"/>
              <a:t>PPp</a:t>
            </a:r>
            <a:r>
              <a:rPr lang="en-US" dirty="0" smtClean="0"/>
              <a:t> AVP cells</a:t>
            </a:r>
            <a:r>
              <a:rPr lang="en-US" baseline="0" dirty="0" smtClean="0"/>
              <a:t> only develop after 8 days, so it might be to early to see a difference in the embryos shown above.</a:t>
            </a:r>
          </a:p>
          <a:p>
            <a:r>
              <a:rPr lang="en-US" baseline="0" dirty="0" smtClean="0"/>
              <a:t>These neurons could still be here and only very small (Soojin). This means we can try and rescue with ECR6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540E3-80D8-4CBC-8286-0F7CB6BF91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32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Daffodil cichlid; Mozambique</a:t>
            </a:r>
            <a:r>
              <a:rPr lang="en-GB" baseline="0" dirty="0" smtClean="0"/>
              <a:t> tilapia; </a:t>
            </a:r>
            <a:r>
              <a:rPr lang="en-GB" baseline="0" dirty="0" err="1" smtClean="0"/>
              <a:t>beaugregory</a:t>
            </a:r>
            <a:r>
              <a:rPr lang="en-GB" baseline="0" dirty="0" smtClean="0"/>
              <a:t> damselfish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971B1-8FE3-437A-82AD-2E5D13B063C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5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it</a:t>
            </a:r>
            <a:r>
              <a:rPr lang="en-US" baseline="0" dirty="0" smtClean="0"/>
              <a:t> is clear that these are qPCR measurements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540E3-80D8-4CBC-8286-0F7CB6BF91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1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5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15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20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5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12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01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21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15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76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76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6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DC6EF-2018-4619-AB4F-0A1D3283066C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53271-D540-464C-A8C6-EA1A607D85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92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em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group of sha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85" y="1479007"/>
            <a:ext cx="8097969" cy="45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31550" y="876267"/>
            <a:ext cx="415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Dr Will Norton: whjn1@le.ac.uk</a:t>
            </a: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38809" y="6227228"/>
            <a:ext cx="75191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Neuromodulation of social behaviour: endothelin signalling</a:t>
            </a: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1669" y="211973"/>
            <a:ext cx="769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/>
              <a:t>Neuroscience of social behaviour: introduction 2</a:t>
            </a:r>
            <a:endParaRPr lang="en-GB" sz="2800" b="1" i="1" dirty="0"/>
          </a:p>
        </p:txBody>
      </p:sp>
    </p:spTree>
    <p:extLst>
      <p:ext uri="{BB962C8B-B14F-4D97-AF65-F5344CB8AC3E}">
        <p14:creationId xmlns:p14="http://schemas.microsoft.com/office/powerpoint/2010/main" val="16435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\\uol.le.ac.uk\root\staff\home\h\hcg18\Desktop Files\PAPER ednraa\FIGURES\Figures\Figure Behaviour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11" y="-1125732"/>
            <a:ext cx="4128611" cy="68166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94512" y="-1084418"/>
            <a:ext cx="4269645" cy="281750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-82213" y="803819"/>
            <a:ext cx="9144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2232" y="155520"/>
            <a:ext cx="898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Visually-mediated social preference test: social novelty and </a:t>
            </a:r>
            <a:r>
              <a:rPr lang="en-GB" sz="2400" dirty="0" smtClean="0"/>
              <a:t>preference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23112" y="2837530"/>
            <a:ext cx="1484124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Social interaction: </a:t>
            </a:r>
          </a:p>
          <a:p>
            <a:pPr algn="ctr"/>
            <a:r>
              <a:rPr lang="en-GB" sz="1350" dirty="0"/>
              <a:t>WT stimulus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3128" y="4715908"/>
            <a:ext cx="1897956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Social discrimination:</a:t>
            </a:r>
          </a:p>
          <a:p>
            <a:pPr algn="ctr"/>
            <a:r>
              <a:rPr lang="en-GB" sz="1350" dirty="0"/>
              <a:t>WT and </a:t>
            </a:r>
            <a:r>
              <a:rPr lang="en-GB" sz="1350" i="1" dirty="0" err="1"/>
              <a:t>ednraa</a:t>
            </a:r>
            <a:r>
              <a:rPr lang="en-GB" sz="1350" dirty="0"/>
              <a:t> stimulus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77701" y="4194038"/>
            <a:ext cx="4360535" cy="159469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Oval 8"/>
          <p:cNvSpPr/>
          <p:nvPr/>
        </p:nvSpPr>
        <p:spPr>
          <a:xfrm>
            <a:off x="3029334" y="1706980"/>
            <a:ext cx="231354" cy="2478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Oval 9"/>
          <p:cNvSpPr/>
          <p:nvPr/>
        </p:nvSpPr>
        <p:spPr>
          <a:xfrm>
            <a:off x="966730" y="1714582"/>
            <a:ext cx="231354" cy="2478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Oval 10"/>
          <p:cNvSpPr/>
          <p:nvPr/>
        </p:nvSpPr>
        <p:spPr>
          <a:xfrm>
            <a:off x="966730" y="4180115"/>
            <a:ext cx="231354" cy="2694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TextBox 11"/>
          <p:cNvSpPr txBox="1"/>
          <p:nvPr/>
        </p:nvSpPr>
        <p:spPr>
          <a:xfrm>
            <a:off x="1145400" y="1155706"/>
            <a:ext cx="3619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Cartoon and graphs showing results of visually-</a:t>
            </a:r>
          </a:p>
          <a:p>
            <a:r>
              <a:rPr lang="en-GB" sz="1400" dirty="0" smtClean="0"/>
              <a:t>mediated social preference test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8295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71" y="1189021"/>
            <a:ext cx="2477948" cy="20636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7868" y="6206346"/>
            <a:ext cx="55133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AVP linked to control of social behaviour in many animals</a:t>
            </a:r>
            <a:endParaRPr lang="en-GB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278" y="3573422"/>
            <a:ext cx="2477948" cy="205652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05818" y="1283686"/>
            <a:ext cx="5527041" cy="4426899"/>
            <a:chOff x="428678" y="1352266"/>
            <a:chExt cx="5527041" cy="4426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746" y="3779306"/>
              <a:ext cx="2637049" cy="19777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748" y="3779307"/>
              <a:ext cx="2638425" cy="197677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748" y="1352267"/>
              <a:ext cx="2610216" cy="22370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746" y="1352266"/>
              <a:ext cx="2637049" cy="22370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28678" y="1352266"/>
              <a:ext cx="56197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WT</a:t>
              </a:r>
              <a:endParaRPr lang="en-US" sz="135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0748" y="1352266"/>
              <a:ext cx="96558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i="1" dirty="0" err="1"/>
                <a:t>ednraa</a:t>
              </a:r>
              <a:r>
                <a:rPr lang="en-GB" sz="1350" dirty="0"/>
                <a:t> -/-</a:t>
              </a:r>
              <a:endParaRPr lang="en-US" sz="13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678" y="3779306"/>
              <a:ext cx="56197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WT</a:t>
              </a:r>
              <a:endParaRPr lang="en-US" sz="13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70748" y="3779306"/>
              <a:ext cx="96558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i="1" dirty="0" err="1"/>
                <a:t>ednraa</a:t>
              </a:r>
              <a:r>
                <a:rPr lang="en-GB" sz="1350" dirty="0"/>
                <a:t> -/-</a:t>
              </a:r>
              <a:endParaRPr lang="en-US" sz="13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746" y="3306740"/>
              <a:ext cx="56197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2 </a:t>
              </a:r>
              <a:r>
                <a:rPr lang="en-GB" sz="1350" dirty="0" err="1"/>
                <a:t>dpf</a:t>
              </a:r>
              <a:endParaRPr lang="en-US" sz="13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70748" y="3321929"/>
              <a:ext cx="56197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2 </a:t>
              </a:r>
              <a:r>
                <a:rPr lang="en-GB" sz="1350" dirty="0" err="1"/>
                <a:t>dpf</a:t>
              </a:r>
              <a:endParaRPr lang="en-US" sz="13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9368" y="5479083"/>
              <a:ext cx="120723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4 months</a:t>
              </a:r>
              <a:endParaRPr lang="en-US" sz="13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61222" y="5479083"/>
              <a:ext cx="111247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4 months</a:t>
              </a:r>
              <a:endParaRPr lang="en-US" sz="135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46744" y="3277861"/>
              <a:ext cx="44908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i="1" dirty="0" err="1" smtClean="0"/>
                <a:t>avp</a:t>
              </a:r>
              <a:endParaRPr lang="en-US" sz="1350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95617" y="3321929"/>
              <a:ext cx="44908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i="1" dirty="0" err="1" smtClean="0"/>
                <a:t>avp</a:t>
              </a:r>
              <a:endParaRPr lang="en-US" sz="1350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35516" y="5477691"/>
              <a:ext cx="44908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i="1" dirty="0" err="1" smtClean="0"/>
                <a:t>avp</a:t>
              </a:r>
              <a:endParaRPr lang="en-US" sz="1350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06634" y="5467018"/>
              <a:ext cx="44908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i="1" dirty="0" err="1" smtClean="0"/>
                <a:t>avp</a:t>
              </a:r>
              <a:endParaRPr lang="en-US" sz="1350" i="1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7238082" y="1292984"/>
            <a:ext cx="771181" cy="214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7339671" y="3683030"/>
            <a:ext cx="771181" cy="214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771116" y="1004981"/>
            <a:ext cx="16642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Number of cells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6652750" y="3377927"/>
            <a:ext cx="19009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AVP levels in brain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/>
          <a:srcRect r="19037" b="61310"/>
          <a:stretch/>
        </p:blipFill>
        <p:spPr>
          <a:xfrm>
            <a:off x="6349471" y="5839760"/>
            <a:ext cx="2603816" cy="844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Connector 29"/>
          <p:cNvCxnSpPr/>
          <p:nvPr/>
        </p:nvCxnSpPr>
        <p:spPr>
          <a:xfrm flipH="1" flipV="1">
            <a:off x="7022058" y="5788772"/>
            <a:ext cx="216024" cy="888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2889" y="145621"/>
            <a:ext cx="5390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Reduction of AVP cells in adult brain</a:t>
            </a:r>
            <a:endParaRPr lang="en-GB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06398" y="1004710"/>
            <a:ext cx="3920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Expression of </a:t>
            </a:r>
            <a:r>
              <a:rPr lang="en-GB" sz="1400" i="1" dirty="0" err="1" smtClean="0"/>
              <a:t>avp</a:t>
            </a:r>
            <a:r>
              <a:rPr lang="en-GB" sz="1400" i="1" dirty="0" smtClean="0"/>
              <a:t> </a:t>
            </a:r>
            <a:r>
              <a:rPr lang="en-GB" sz="1400" dirty="0" smtClean="0"/>
              <a:t>in larval and adult zebrafish brain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90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706" y="6284234"/>
            <a:ext cx="8604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The cells lost in </a:t>
            </a:r>
            <a:r>
              <a:rPr lang="en-GB" sz="2400" i="1" dirty="0" err="1" smtClean="0"/>
              <a:t>pde</a:t>
            </a:r>
            <a:r>
              <a:rPr lang="en-GB" sz="2400" dirty="0" smtClean="0"/>
              <a:t> could be magnocellular – dominant phenotype?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28474" y="938877"/>
            <a:ext cx="7083623" cy="5305731"/>
            <a:chOff x="528474" y="538827"/>
            <a:chExt cx="7083623" cy="5305731"/>
          </a:xfrm>
        </p:grpSpPr>
        <p:grpSp>
          <p:nvGrpSpPr>
            <p:cNvPr id="8" name="Group 7"/>
            <p:cNvGrpSpPr/>
            <p:nvPr/>
          </p:nvGrpSpPr>
          <p:grpSpPr>
            <a:xfrm>
              <a:off x="528474" y="538827"/>
              <a:ext cx="5450147" cy="4957117"/>
              <a:chOff x="1558621" y="712448"/>
              <a:chExt cx="5450147" cy="495711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04341" y="769888"/>
                <a:ext cx="2637049" cy="197778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0343" y="769889"/>
                <a:ext cx="2638425" cy="197677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7452" y="2855882"/>
                <a:ext cx="3720013" cy="28136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558621" y="713028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WT</a:t>
                </a:r>
                <a:endParaRPr lang="en-GB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312903" y="712448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i="1" dirty="0" err="1" smtClean="0"/>
                  <a:t>pde</a:t>
                </a:r>
                <a:endParaRPr lang="en-GB" i="1" dirty="0"/>
              </a:p>
            </p:txBody>
          </p:sp>
        </p:grp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294" y="2642495"/>
              <a:ext cx="3243803" cy="3202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1180618" y="1307939"/>
              <a:ext cx="712100" cy="1891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025980" y="1990846"/>
              <a:ext cx="6176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29734" y="1127668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PM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046" y="17946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PPp</a:t>
              </a:r>
              <a:endParaRPr lang="en-GB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4792643" y="1611300"/>
              <a:ext cx="1664735" cy="4938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514528" y="1594490"/>
            <a:ext cx="2544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Could be PM cells, </a:t>
            </a:r>
          </a:p>
          <a:p>
            <a:r>
              <a:rPr lang="en-GB" sz="2400" dirty="0" smtClean="0"/>
              <a:t>fits with dominant </a:t>
            </a:r>
          </a:p>
          <a:p>
            <a:r>
              <a:rPr lang="en-GB" sz="2400" dirty="0" smtClean="0"/>
              <a:t>phenotype</a:t>
            </a:r>
            <a:endParaRPr lang="en-GB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2889" y="145621"/>
            <a:ext cx="545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Similarity of </a:t>
            </a:r>
            <a:r>
              <a:rPr lang="en-GB" sz="2800" dirty="0" err="1" smtClean="0"/>
              <a:t>pde</a:t>
            </a:r>
            <a:r>
              <a:rPr lang="en-GB" sz="2800" i="1" dirty="0" smtClean="0"/>
              <a:t> and AVP phenotype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19571" y="5869557"/>
            <a:ext cx="3434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</a:t>
            </a:r>
            <a:r>
              <a:rPr lang="en-GB" sz="1400" dirty="0" smtClean="0"/>
              <a:t>hotos showing AVP levels in zebrafish brain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8065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39" y="138782"/>
            <a:ext cx="706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AVP controls social behaviour across vertebrate species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-13879" y="735239"/>
            <a:ext cx="9144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69422" y="1820635"/>
            <a:ext cx="8531678" cy="2141043"/>
            <a:chOff x="359229" y="925286"/>
            <a:chExt cx="11375571" cy="2854723"/>
          </a:xfrm>
        </p:grpSpPr>
        <p:grpSp>
          <p:nvGrpSpPr>
            <p:cNvPr id="7" name="Group 6"/>
            <p:cNvGrpSpPr/>
            <p:nvPr/>
          </p:nvGrpSpPr>
          <p:grpSpPr>
            <a:xfrm>
              <a:off x="479669" y="1051128"/>
              <a:ext cx="11159878" cy="2728881"/>
              <a:chOff x="185752" y="996698"/>
              <a:chExt cx="11159878" cy="2728881"/>
            </a:xfrm>
          </p:grpSpPr>
          <p:pic>
            <p:nvPicPr>
              <p:cNvPr id="6146" name="Picture 2" descr="Image result for neolamprologus pulch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752" y="1013464"/>
                <a:ext cx="3204419" cy="2252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92581" y="3312312"/>
                <a:ext cx="2663551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i="1" dirty="0" err="1"/>
                  <a:t>Neolamprologous</a:t>
                </a:r>
                <a:r>
                  <a:rPr lang="en-GB" sz="1350" i="1" dirty="0"/>
                  <a:t> </a:t>
                </a:r>
                <a:r>
                  <a:rPr lang="en-GB" sz="1350" i="1" dirty="0" err="1"/>
                  <a:t>pulcher</a:t>
                </a:r>
                <a:endParaRPr lang="en-GB" sz="1350" i="1" dirty="0"/>
              </a:p>
            </p:txBody>
          </p:sp>
          <p:pic>
            <p:nvPicPr>
              <p:cNvPr id="6148" name="Picture 4" descr="Image result for oreochromis mossambicu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3287" y="1013463"/>
                <a:ext cx="3378375" cy="2252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4305532" y="3325470"/>
                <a:ext cx="275331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i="1" dirty="0" err="1"/>
                  <a:t>Oreochromis</a:t>
                </a:r>
                <a:r>
                  <a:rPr lang="en-GB" sz="1350" i="1" dirty="0"/>
                  <a:t> </a:t>
                </a:r>
                <a:r>
                  <a:rPr lang="en-GB" sz="1350" i="1" dirty="0" err="1"/>
                  <a:t>mossambicus</a:t>
                </a:r>
                <a:endParaRPr lang="en-GB" sz="1350" i="1" dirty="0"/>
              </a:p>
            </p:txBody>
          </p:sp>
          <p:pic>
            <p:nvPicPr>
              <p:cNvPr id="6150" name="Picture 6" descr="Image result for stegastes leucostictu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9489" y="996698"/>
                <a:ext cx="3406141" cy="2269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425543" y="3325470"/>
                <a:ext cx="228609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350" i="1" dirty="0" err="1"/>
                  <a:t>Stegastes</a:t>
                </a:r>
                <a:r>
                  <a:rPr lang="en-GB" sz="1350" i="1" dirty="0"/>
                  <a:t> </a:t>
                </a:r>
                <a:r>
                  <a:rPr lang="en-GB" sz="1350" i="1" dirty="0" err="1"/>
                  <a:t>leucostictus</a:t>
                </a:r>
                <a:endParaRPr lang="en-GB" sz="1350" i="1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59229" y="925286"/>
              <a:ext cx="11375571" cy="28239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422" y="1545016"/>
            <a:ext cx="3318794" cy="30008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350" dirty="0"/>
              <a:t>Lower levels of AVP in brain of dominant fish</a:t>
            </a:r>
          </a:p>
        </p:txBody>
      </p:sp>
      <p:pic>
        <p:nvPicPr>
          <p:cNvPr id="6152" name="Picture 8" descr="Image result for danio rer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46" y="4136219"/>
            <a:ext cx="2058241" cy="147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carassius auratu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94" y="4136219"/>
            <a:ext cx="3122159" cy="147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78906" y="5656365"/>
            <a:ext cx="9669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i="1" dirty="0"/>
              <a:t>Danio </a:t>
            </a:r>
            <a:r>
              <a:rPr lang="en-GB" sz="1350" i="1" dirty="0" err="1"/>
              <a:t>rerio</a:t>
            </a:r>
            <a:endParaRPr lang="en-GB" sz="135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44771" y="5648200"/>
            <a:ext cx="14189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i="1" dirty="0" err="1"/>
              <a:t>Carrasius</a:t>
            </a:r>
            <a:r>
              <a:rPr lang="en-GB" sz="1350" i="1" dirty="0"/>
              <a:t> </a:t>
            </a:r>
            <a:r>
              <a:rPr lang="en-GB" sz="1350" i="1" dirty="0" err="1"/>
              <a:t>auratus</a:t>
            </a:r>
            <a:endParaRPr lang="en-GB" sz="1350" i="1" dirty="0"/>
          </a:p>
        </p:txBody>
      </p:sp>
      <p:sp>
        <p:nvSpPr>
          <p:cNvPr id="13" name="Rectangle 12"/>
          <p:cNvSpPr/>
          <p:nvPr/>
        </p:nvSpPr>
        <p:spPr>
          <a:xfrm>
            <a:off x="514873" y="4057650"/>
            <a:ext cx="2248193" cy="18675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Rectangle 13"/>
          <p:cNvSpPr/>
          <p:nvPr/>
        </p:nvSpPr>
        <p:spPr>
          <a:xfrm>
            <a:off x="4400551" y="4045551"/>
            <a:ext cx="3273878" cy="187964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15" name="TextBox 14"/>
          <p:cNvSpPr txBox="1"/>
          <p:nvPr/>
        </p:nvSpPr>
        <p:spPr>
          <a:xfrm>
            <a:off x="2829809" y="4528645"/>
            <a:ext cx="111652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AVP injection</a:t>
            </a:r>
          </a:p>
          <a:p>
            <a:r>
              <a:rPr lang="en-GB" sz="1350" dirty="0"/>
              <a:t>increases</a:t>
            </a:r>
          </a:p>
          <a:p>
            <a:r>
              <a:rPr lang="en-GB" sz="1350" dirty="0"/>
              <a:t>shoaling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52547" y="4528645"/>
            <a:ext cx="111652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AVP injection</a:t>
            </a:r>
          </a:p>
          <a:p>
            <a:r>
              <a:rPr lang="en-GB" sz="1350" dirty="0"/>
              <a:t>decreases</a:t>
            </a:r>
          </a:p>
          <a:p>
            <a:r>
              <a:rPr lang="en-GB" sz="1350" dirty="0"/>
              <a:t>shoaling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2488" y="6047867"/>
            <a:ext cx="5575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Images show different fish species used to study AVP and social behaviour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7038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0117" y="1000222"/>
            <a:ext cx="8929583" cy="4259949"/>
            <a:chOff x="196050" y="711488"/>
            <a:chExt cx="12044722" cy="5650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50" y="729924"/>
              <a:ext cx="4179900" cy="274202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450" y="720706"/>
              <a:ext cx="4179900" cy="27420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0872" y="711488"/>
              <a:ext cx="4179900" cy="27420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50" y="3620086"/>
              <a:ext cx="4179900" cy="274202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6536" y="3620086"/>
              <a:ext cx="4103728" cy="27420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7044" y="3592432"/>
              <a:ext cx="4103728" cy="2742027"/>
            </a:xfrm>
            <a:prstGeom prst="rect">
              <a:avLst/>
            </a:prstGeom>
          </p:spPr>
        </p:pic>
      </p:grpSp>
      <p:sp>
        <p:nvSpPr>
          <p:cNvPr id="12" name="Oval 11"/>
          <p:cNvSpPr/>
          <p:nvPr/>
        </p:nvSpPr>
        <p:spPr>
          <a:xfrm>
            <a:off x="6247589" y="882438"/>
            <a:ext cx="2559284" cy="23043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054980" y="5360818"/>
            <a:ext cx="703404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200" dirty="0" smtClean="0"/>
              <a:t>HPLC measurements of neurotransmitters in the brain:</a:t>
            </a:r>
          </a:p>
          <a:p>
            <a:pPr algn="ctr"/>
            <a:r>
              <a:rPr lang="en-GB" sz="2200" dirty="0" smtClean="0"/>
              <a:t>Increased levels of dopamine and 5-HT in the hypothalamus</a:t>
            </a:r>
          </a:p>
          <a:p>
            <a:pPr algn="ctr"/>
            <a:r>
              <a:rPr lang="en-GB" sz="2200" dirty="0" smtClean="0"/>
              <a:t>(areas where AVP+ cells were altered)</a:t>
            </a:r>
            <a:endParaRPr lang="en-GB" sz="2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2889" y="145621"/>
            <a:ext cx="8980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HPLC reveals other alterations to neurotransmitter signalling</a:t>
            </a:r>
            <a:endParaRPr lang="en-GB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9022" y="6525259"/>
            <a:ext cx="6689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Graphs showing HPLC measurements in different areas of zebrafish brain, WT and </a:t>
            </a:r>
            <a:r>
              <a:rPr lang="en-GB" sz="1400" i="1" dirty="0" err="1" smtClean="0"/>
              <a:t>ednraa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8865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4" y="2630334"/>
            <a:ext cx="4887465" cy="365579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889" y="145621"/>
            <a:ext cx="8266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Enzymes that synthesise 5-HT and DA increased in brain</a:t>
            </a:r>
            <a:endParaRPr lang="en-GB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17170" y="1007103"/>
            <a:ext cx="61434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Tyrosine hydroxylase (TH) – dopamine synthesis</a:t>
            </a:r>
          </a:p>
          <a:p>
            <a:endParaRPr lang="en-GB" sz="2400" dirty="0"/>
          </a:p>
          <a:p>
            <a:r>
              <a:rPr lang="en-GB" sz="2400" dirty="0" smtClean="0"/>
              <a:t>Tryptophan hydroxylase (TPH) – 5-HT synthesis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790976" y="3234690"/>
            <a:ext cx="2902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Increased level of DA </a:t>
            </a:r>
          </a:p>
          <a:p>
            <a:r>
              <a:rPr lang="en-GB" sz="2400" dirty="0" smtClean="0"/>
              <a:t>and 5-HT due to </a:t>
            </a:r>
          </a:p>
          <a:p>
            <a:r>
              <a:rPr lang="en-GB" sz="2400" dirty="0" smtClean="0"/>
              <a:t>increased production </a:t>
            </a:r>
          </a:p>
          <a:p>
            <a:r>
              <a:rPr lang="en-GB" sz="2400" dirty="0" smtClean="0"/>
              <a:t>in brain</a:t>
            </a: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0725" y="6284339"/>
            <a:ext cx="770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Graph showing qPCR measurement of gene expression levels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0187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23417" y="1732419"/>
            <a:ext cx="7097166" cy="3228241"/>
            <a:chOff x="672374" y="2066053"/>
            <a:chExt cx="7097166" cy="3228241"/>
          </a:xfrm>
        </p:grpSpPr>
        <p:pic>
          <p:nvPicPr>
            <p:cNvPr id="2" name="Picture 1" descr="\\uol.le.ac.uk\root\staff\home\h\hcg18\Desktop Files\PAPER ednraa\FIGURES\Figures\Figure AVT injection.tif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491" y="2066053"/>
              <a:ext cx="6026049" cy="32282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roup 12"/>
            <p:cNvGrpSpPr/>
            <p:nvPr/>
          </p:nvGrpSpPr>
          <p:grpSpPr>
            <a:xfrm>
              <a:off x="672374" y="3236914"/>
              <a:ext cx="997637" cy="886518"/>
              <a:chOff x="6883701" y="1791919"/>
              <a:chExt cx="1330182" cy="118202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883701" y="1791919"/>
                <a:ext cx="1330182" cy="1182024"/>
                <a:chOff x="489031" y="2082993"/>
                <a:chExt cx="1330182" cy="1182024"/>
              </a:xfrm>
            </p:grpSpPr>
            <p:sp>
              <p:nvSpPr>
                <p:cNvPr id="20" name="Hexagon 19"/>
                <p:cNvSpPr/>
                <p:nvPr/>
              </p:nvSpPr>
              <p:spPr>
                <a:xfrm>
                  <a:off x="531669" y="2147665"/>
                  <a:ext cx="1233889" cy="1063697"/>
                </a:xfrm>
                <a:prstGeom prst="hexagon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740989" y="2082993"/>
                  <a:ext cx="129344" cy="12934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443419" y="3133021"/>
                  <a:ext cx="129344" cy="12934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755887" y="3135673"/>
                  <a:ext cx="129344" cy="12934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89031" y="2617933"/>
                  <a:ext cx="129344" cy="12934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689869" y="2617933"/>
                  <a:ext cx="129344" cy="12934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415261" y="2088163"/>
                  <a:ext cx="129344" cy="12934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cxnSp>
            <p:nvCxnSpPr>
              <p:cNvPr id="15" name="Straight Connector 14"/>
              <p:cNvCxnSpPr/>
              <p:nvPr/>
            </p:nvCxnSpPr>
            <p:spPr>
              <a:xfrm flipH="1">
                <a:off x="6963699" y="1906218"/>
                <a:ext cx="213525" cy="416613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21" idx="4"/>
                <a:endCxn id="23" idx="0"/>
              </p:cNvCxnSpPr>
              <p:nvPr/>
            </p:nvCxnSpPr>
            <p:spPr>
              <a:xfrm>
                <a:off x="7200331" y="1921263"/>
                <a:ext cx="14898" cy="923336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21" idx="5"/>
                <a:endCxn id="22" idx="1"/>
              </p:cNvCxnSpPr>
              <p:nvPr/>
            </p:nvCxnSpPr>
            <p:spPr>
              <a:xfrm>
                <a:off x="7246061" y="1902321"/>
                <a:ext cx="610970" cy="95856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235044" y="1902321"/>
                <a:ext cx="845311" cy="48611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275717" y="1856591"/>
                <a:ext cx="541047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Connector 26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2889" y="145621"/>
            <a:ext cx="8840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IP </a:t>
            </a:r>
            <a:r>
              <a:rPr lang="en-GB" sz="2800" i="1" dirty="0"/>
              <a:t>injection of AVP rescues the social behaviour phenotype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003" y="6270388"/>
            <a:ext cx="6143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Buy synthetic AVP and inject it into the stomach</a:t>
            </a: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90434" y="4870348"/>
            <a:ext cx="6153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Graph showing social behaviour in WT and </a:t>
            </a:r>
            <a:r>
              <a:rPr lang="en-GB" sz="1400" i="1" dirty="0" err="1" smtClean="0"/>
              <a:t>ednraa</a:t>
            </a:r>
            <a:r>
              <a:rPr lang="en-GB" sz="1400" dirty="0" smtClean="0"/>
              <a:t> with and without AVP injection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13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1194" y="1790218"/>
            <a:ext cx="9182615" cy="2957866"/>
            <a:chOff x="25877" y="1790218"/>
            <a:chExt cx="9182615" cy="29578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77" y="1791730"/>
              <a:ext cx="9182615" cy="2956354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4617184" y="1790218"/>
              <a:ext cx="383060" cy="3861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/>
            <p:cNvSpPr/>
            <p:nvPr/>
          </p:nvSpPr>
          <p:spPr>
            <a:xfrm>
              <a:off x="240818" y="1934178"/>
              <a:ext cx="383060" cy="3861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2889" y="145621"/>
            <a:ext cx="784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Immersion in </a:t>
            </a:r>
            <a:r>
              <a:rPr lang="en-GB" sz="2800" i="1" dirty="0" err="1" smtClean="0"/>
              <a:t>buspirone</a:t>
            </a:r>
            <a:r>
              <a:rPr lang="en-GB" sz="2800" i="1" dirty="0" smtClean="0"/>
              <a:t> rescues the social phenotype</a:t>
            </a:r>
            <a:endParaRPr lang="en-GB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22797" y="5869461"/>
            <a:ext cx="869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B</a:t>
            </a:r>
            <a:r>
              <a:rPr lang="en-GB" sz="2400" dirty="0" err="1" smtClean="0"/>
              <a:t>uspirone</a:t>
            </a:r>
            <a:r>
              <a:rPr lang="en-GB" sz="2400" dirty="0"/>
              <a:t>, </a:t>
            </a:r>
            <a:r>
              <a:rPr lang="en-GB" sz="2400" dirty="0" smtClean="0"/>
              <a:t>is a partial </a:t>
            </a:r>
            <a:r>
              <a:rPr lang="en-GB" sz="2400" dirty="0"/>
              <a:t>5-HT1AR agonist that decreases 5HT </a:t>
            </a:r>
            <a:r>
              <a:rPr lang="en-GB" sz="2400" dirty="0" smtClean="0"/>
              <a:t>signalling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50167" y="4780035"/>
            <a:ext cx="671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Graphs showing social behaviour in WT and </a:t>
            </a:r>
            <a:r>
              <a:rPr lang="en-GB" sz="1400" i="1" dirty="0" err="1" smtClean="0"/>
              <a:t>ednraa</a:t>
            </a:r>
            <a:r>
              <a:rPr lang="en-GB" sz="1400" dirty="0" smtClean="0"/>
              <a:t> with and without </a:t>
            </a:r>
            <a:r>
              <a:rPr lang="en-GB" sz="1400" dirty="0" err="1" smtClean="0"/>
              <a:t>buspirone</a:t>
            </a:r>
            <a:r>
              <a:rPr lang="en-GB" sz="1400" dirty="0" smtClean="0"/>
              <a:t> treatment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308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2889" y="145621"/>
            <a:ext cx="804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Discussion point: the social decision making network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05740" y="1062990"/>
            <a:ext cx="7961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The preoptic area sits in the middle of the SDMN: </a:t>
            </a:r>
            <a:r>
              <a:rPr lang="en-GB" sz="2400" dirty="0" err="1" smtClean="0"/>
              <a:t>Endothelins</a:t>
            </a:r>
            <a:r>
              <a:rPr lang="en-GB" sz="2400" dirty="0" smtClean="0"/>
              <a:t> </a:t>
            </a:r>
          </a:p>
          <a:p>
            <a:r>
              <a:rPr lang="en-GB" sz="2400" dirty="0" smtClean="0"/>
              <a:t>as a neuromodulator to alter network activity?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62777" y="1876807"/>
            <a:ext cx="6310312" cy="3444305"/>
            <a:chOff x="599837" y="2379727"/>
            <a:chExt cx="6310312" cy="3444305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599837" y="2379727"/>
            <a:ext cx="6310312" cy="3444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r:id="rId3" imgW="3931920" imgH="2145600" progId="">
                    <p:embed/>
                  </p:oleObj>
                </mc:Choice>
                <mc:Fallback>
                  <p:oleObj r:id="rId3" imgW="3931920" imgH="2145600" progId="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9837" y="2379727"/>
                          <a:ext cx="6310312" cy="34443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Oval 5"/>
            <p:cNvSpPr/>
            <p:nvPr/>
          </p:nvSpPr>
          <p:spPr>
            <a:xfrm>
              <a:off x="3726180" y="4103370"/>
              <a:ext cx="845820" cy="605790"/>
            </a:xfrm>
            <a:prstGeom prst="ellipse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2524" y="5757808"/>
            <a:ext cx="85789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 smtClean="0"/>
              <a:t>Decision to interact altered due to abnormal processing of stimuli?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95060" y="6403056"/>
            <a:ext cx="28582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O’Connel</a:t>
            </a:r>
            <a:r>
              <a:rPr lang="en-GB" dirty="0" smtClean="0"/>
              <a:t> and Hoffman 2012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747637" y="5102577"/>
            <a:ext cx="5648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Cartoon showing areas of social decision making network in zebrafish brain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877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575219"/>
            <a:ext cx="9144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263" y="68580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Social behaviour</a:t>
            </a:r>
          </a:p>
        </p:txBody>
      </p:sp>
      <p:pic>
        <p:nvPicPr>
          <p:cNvPr id="3074" name="Picture 2" descr="Image result for bird fl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3" y="1510981"/>
            <a:ext cx="3855924" cy="240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ocust swar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438" y="1519145"/>
            <a:ext cx="3704204" cy="240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fish sho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3" y="3956887"/>
            <a:ext cx="3855924" cy="200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human social behavi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437" y="3956887"/>
            <a:ext cx="3704204" cy="20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7493" y="6026194"/>
            <a:ext cx="5491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Collection of images showing social behaviour in different animal species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389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06" y="982255"/>
            <a:ext cx="836023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Social interactions represent a trade-off for animals balancing the costs </a:t>
            </a:r>
            <a:endParaRPr lang="en-GB" sz="2200" dirty="0" smtClean="0"/>
          </a:p>
          <a:p>
            <a:r>
              <a:rPr lang="en-GB" sz="2200" dirty="0" smtClean="0"/>
              <a:t>and </a:t>
            </a:r>
            <a:r>
              <a:rPr lang="en-GB" sz="2200" dirty="0"/>
              <a:t>benefits </a:t>
            </a:r>
            <a:r>
              <a:rPr lang="en-GB" sz="2200" dirty="0" smtClean="0"/>
              <a:t>of </a:t>
            </a:r>
            <a:r>
              <a:rPr lang="en-GB" sz="2200" dirty="0"/>
              <a:t>proximity</a:t>
            </a:r>
          </a:p>
          <a:p>
            <a:endParaRPr lang="en-GB" sz="2200" dirty="0"/>
          </a:p>
          <a:p>
            <a:r>
              <a:rPr lang="en-GB" sz="2200" dirty="0"/>
              <a:t>Closer interactions provide protection from predators, more efficient </a:t>
            </a:r>
            <a:endParaRPr lang="en-GB" sz="2200" dirty="0" smtClean="0"/>
          </a:p>
          <a:p>
            <a:r>
              <a:rPr lang="en-GB" sz="2200" dirty="0" smtClean="0"/>
              <a:t>foraging</a:t>
            </a:r>
            <a:r>
              <a:rPr lang="en-GB" sz="2200" dirty="0"/>
              <a:t>, </a:t>
            </a:r>
            <a:r>
              <a:rPr lang="en-GB" sz="2200" dirty="0" smtClean="0"/>
              <a:t>social </a:t>
            </a:r>
            <a:r>
              <a:rPr lang="en-GB" sz="2200" dirty="0"/>
              <a:t>learning and information transfer</a:t>
            </a:r>
          </a:p>
          <a:p>
            <a:endParaRPr lang="en-GB" sz="2200" dirty="0"/>
          </a:p>
          <a:p>
            <a:r>
              <a:rPr lang="en-GB" sz="2200" dirty="0"/>
              <a:t>Decreases amount of food that each animal will receive; increases </a:t>
            </a:r>
            <a:endParaRPr lang="en-GB" sz="2200" dirty="0" smtClean="0"/>
          </a:p>
          <a:p>
            <a:r>
              <a:rPr lang="en-GB" sz="2200" dirty="0" smtClean="0"/>
              <a:t>aggression </a:t>
            </a:r>
            <a:r>
              <a:rPr lang="en-GB" sz="2200" dirty="0"/>
              <a:t>and </a:t>
            </a:r>
            <a:r>
              <a:rPr lang="en-GB" sz="2200" dirty="0" err="1" smtClean="0"/>
              <a:t>kleptoparasitism</a:t>
            </a:r>
            <a:endParaRPr lang="en-GB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5749159" y="6025652"/>
            <a:ext cx="32897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Krause </a:t>
            </a:r>
            <a:r>
              <a:rPr lang="en-GB" sz="2400" dirty="0" smtClean="0"/>
              <a:t>and </a:t>
            </a:r>
            <a:r>
              <a:rPr lang="en-GB" sz="2400" dirty="0" err="1" smtClean="0"/>
              <a:t>Ruxton</a:t>
            </a:r>
            <a:r>
              <a:rPr lang="en-GB" sz="2400" dirty="0" smtClean="0"/>
              <a:t> </a:t>
            </a:r>
            <a:r>
              <a:rPr lang="en-GB" sz="2400" dirty="0"/>
              <a:t>2002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712379"/>
            <a:ext cx="9144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1826" y="122700"/>
            <a:ext cx="749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Aggression </a:t>
            </a:r>
            <a:r>
              <a:rPr lang="en-GB" sz="2400" dirty="0"/>
              <a:t>levels can determine level of social interactions</a:t>
            </a:r>
          </a:p>
        </p:txBody>
      </p:sp>
      <p:pic>
        <p:nvPicPr>
          <p:cNvPr id="3074" name="Picture 2" descr="Image result for fish kleptoparasitis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4076756"/>
            <a:ext cx="3410603" cy="227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2246" y="6374141"/>
            <a:ext cx="2771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 gull stealing food from a flamingo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606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B1_Tank1_cli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4609" y="1351226"/>
            <a:ext cx="6514782" cy="48860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889" y="159023"/>
            <a:ext cx="464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Zebrafish social behaviour: shoaling</a:t>
            </a:r>
            <a:endParaRPr lang="en-GB" sz="2400" dirty="0"/>
          </a:p>
        </p:txBody>
      </p:sp>
      <p:sp>
        <p:nvSpPr>
          <p:cNvPr id="11" name="Line 2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58509" y="6309974"/>
            <a:ext cx="3103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 film of six wild-type zebrafish shoaling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043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2889" y="156910"/>
            <a:ext cx="6314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The social decision making network (SDM)</a:t>
            </a:r>
            <a:endParaRPr lang="en-GB" sz="2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52607" y="1072445"/>
            <a:ext cx="8433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Controls social behaviour in the vertebrate brain and is conserved </a:t>
            </a:r>
          </a:p>
          <a:p>
            <a:r>
              <a:rPr lang="en-GB" sz="2400" dirty="0" smtClean="0"/>
              <a:t>across different species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5" y="2185664"/>
            <a:ext cx="5664062" cy="4219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0177" y="3270938"/>
            <a:ext cx="2636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Interacts with the </a:t>
            </a:r>
          </a:p>
          <a:p>
            <a:r>
              <a:rPr lang="en-GB" sz="2400" dirty="0" smtClean="0"/>
              <a:t>mesolimbic reward </a:t>
            </a:r>
          </a:p>
          <a:p>
            <a:r>
              <a:rPr lang="en-GB" sz="2400" dirty="0" smtClean="0"/>
              <a:t>system to control </a:t>
            </a:r>
          </a:p>
          <a:p>
            <a:r>
              <a:rPr lang="en-GB" sz="2400" dirty="0" smtClean="0"/>
              <a:t>reaction to salient </a:t>
            </a:r>
          </a:p>
          <a:p>
            <a:r>
              <a:rPr lang="en-GB" sz="2400" dirty="0" smtClean="0"/>
              <a:t>stimuli</a:t>
            </a:r>
          </a:p>
        </p:txBody>
      </p:sp>
      <p:sp>
        <p:nvSpPr>
          <p:cNvPr id="7" name="Rectangle 6"/>
          <p:cNvSpPr/>
          <p:nvPr/>
        </p:nvSpPr>
        <p:spPr>
          <a:xfrm>
            <a:off x="5926671" y="3759200"/>
            <a:ext cx="372529" cy="1128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016338" y="6394461"/>
            <a:ext cx="30230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O’Connell and Hoffmann 2012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75925" y="6117079"/>
            <a:ext cx="5248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 of connections between the reward pathway</a:t>
            </a:r>
          </a:p>
          <a:p>
            <a:r>
              <a:rPr lang="en-GB" dirty="0" smtClean="0"/>
              <a:t>and social decision making network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9" y="1725949"/>
            <a:ext cx="3966053" cy="3291542"/>
          </a:xfrm>
          <a:prstGeom prst="rect">
            <a:avLst/>
          </a:prstGeom>
        </p:spPr>
      </p:pic>
      <p:pic>
        <p:nvPicPr>
          <p:cNvPr id="12" name="Picture 11" descr="ag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7632" y="2209025"/>
            <a:ext cx="3313622" cy="24848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28397" y="5930639"/>
            <a:ext cx="82872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 smtClean="0"/>
              <a:t>What about other related behaviours (anxiety, social behaviour)?</a:t>
            </a:r>
            <a:endParaRPr lang="en-GB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812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2889" y="145621"/>
            <a:ext cx="7718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parade</a:t>
            </a:r>
            <a:r>
              <a:rPr lang="en-GB" sz="2800" i="1" dirty="0" smtClean="0"/>
              <a:t> mutants are more aggressive than wild-type</a:t>
            </a:r>
            <a:endParaRPr lang="en-GB" sz="2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39217" y="4863314"/>
            <a:ext cx="5028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Graph showing aggression between wild-type and </a:t>
            </a:r>
            <a:r>
              <a:rPr lang="en-GB" sz="1400" i="1" dirty="0" err="1" smtClean="0"/>
              <a:t>ednraa</a:t>
            </a:r>
            <a:r>
              <a:rPr lang="en-GB" sz="1400" dirty="0" smtClean="0"/>
              <a:t> mutants</a:t>
            </a:r>
            <a:endParaRPr lang="en-GB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434831" y="1852798"/>
            <a:ext cx="207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Photo of aggression setup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2514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5040" y="4598180"/>
            <a:ext cx="21625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AB wild-type control fish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1385" y="4598180"/>
            <a:ext cx="16069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i="1" dirty="0" err="1"/>
              <a:t>ednraa</a:t>
            </a:r>
            <a:r>
              <a:rPr lang="en-GB" sz="1350" dirty="0"/>
              <a:t> mutant fish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89519"/>
            <a:ext cx="9144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90" y="54581"/>
            <a:ext cx="485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 err="1"/>
              <a:t>ednraa</a:t>
            </a:r>
            <a:r>
              <a:rPr lang="en-GB" sz="2400" dirty="0"/>
              <a:t> show increased social spacing</a:t>
            </a:r>
          </a:p>
        </p:txBody>
      </p:sp>
      <p:pic>
        <p:nvPicPr>
          <p:cNvPr id="2" name="WT 16 fi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64" y="1984177"/>
            <a:ext cx="4413130" cy="2480447"/>
          </a:xfrm>
          <a:prstGeom prst="rect">
            <a:avLst/>
          </a:prstGeom>
        </p:spPr>
      </p:pic>
      <p:pic>
        <p:nvPicPr>
          <p:cNvPr id="3" name="parade 16 fish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8635" y="1984176"/>
            <a:ext cx="4403816" cy="24752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599" y="5634539"/>
            <a:ext cx="7927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Social behaviour </a:t>
            </a:r>
            <a:r>
              <a:rPr lang="en-GB" sz="2400" dirty="0" smtClean="0"/>
              <a:t>of a group of 16 fish in </a:t>
            </a:r>
            <a:r>
              <a:rPr lang="en-GB" sz="2400" dirty="0"/>
              <a:t>large tank (80 x 40 cm)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539" y="1639614"/>
            <a:ext cx="5724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Films showing decreased shoaling in </a:t>
            </a:r>
            <a:r>
              <a:rPr lang="en-GB" sz="1400" dirty="0" err="1" smtClean="0"/>
              <a:t>ednraa</a:t>
            </a:r>
            <a:r>
              <a:rPr lang="en-GB" sz="1400" dirty="0" smtClean="0"/>
              <a:t> mutants compared to wild-type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2743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\\uol.le.ac.uk\root\staff\home\h\hcg18\Desktop Files\PAPER ednraa\FIGURES\Figures\Supplementary Figure 2 Shoaling Massive Tanks Groups of 6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3" y="1620843"/>
            <a:ext cx="5695838" cy="2995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/>
          <p:cNvGrpSpPr/>
          <p:nvPr/>
        </p:nvGrpSpPr>
        <p:grpSpPr>
          <a:xfrm>
            <a:off x="4093921" y="4597925"/>
            <a:ext cx="997637" cy="1207302"/>
            <a:chOff x="9516029" y="4210426"/>
            <a:chExt cx="1330182" cy="1609735"/>
          </a:xfrm>
        </p:grpSpPr>
        <p:grpSp>
          <p:nvGrpSpPr>
            <p:cNvPr id="11" name="Group 10"/>
            <p:cNvGrpSpPr/>
            <p:nvPr/>
          </p:nvGrpSpPr>
          <p:grpSpPr>
            <a:xfrm>
              <a:off x="9516029" y="4210426"/>
              <a:ext cx="1330182" cy="1182024"/>
              <a:chOff x="489031" y="2082993"/>
              <a:chExt cx="1330182" cy="1182024"/>
            </a:xfrm>
          </p:grpSpPr>
          <p:sp>
            <p:nvSpPr>
              <p:cNvPr id="12" name="Hexagon 11"/>
              <p:cNvSpPr/>
              <p:nvPr/>
            </p:nvSpPr>
            <p:spPr>
              <a:xfrm>
                <a:off x="531669" y="2147665"/>
                <a:ext cx="1233889" cy="1063697"/>
              </a:xfrm>
              <a:prstGeom prst="hexagon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40989" y="208299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443419" y="3133021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55887" y="313567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89031" y="261793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89869" y="261793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415261" y="208816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 flipH="1">
              <a:off x="9596027" y="4324725"/>
              <a:ext cx="213525" cy="41661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3" idx="4"/>
              <a:endCxn id="15" idx="0"/>
            </p:cNvCxnSpPr>
            <p:nvPr/>
          </p:nvCxnSpPr>
          <p:spPr>
            <a:xfrm>
              <a:off x="9832659" y="4339770"/>
              <a:ext cx="14898" cy="92333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3" idx="5"/>
              <a:endCxn id="14" idx="1"/>
            </p:cNvCxnSpPr>
            <p:nvPr/>
          </p:nvCxnSpPr>
          <p:spPr>
            <a:xfrm>
              <a:off x="9878389" y="4320828"/>
              <a:ext cx="610970" cy="95856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867372" y="4320828"/>
              <a:ext cx="845311" cy="48611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908045" y="4275098"/>
              <a:ext cx="54104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950051" y="5420052"/>
              <a:ext cx="50270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IID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76511" y="4562873"/>
            <a:ext cx="997637" cy="1212877"/>
            <a:chOff x="9511845" y="1785538"/>
            <a:chExt cx="1330182" cy="1617168"/>
          </a:xfrm>
        </p:grpSpPr>
        <p:grpSp>
          <p:nvGrpSpPr>
            <p:cNvPr id="3" name="Group 2"/>
            <p:cNvGrpSpPr/>
            <p:nvPr/>
          </p:nvGrpSpPr>
          <p:grpSpPr>
            <a:xfrm>
              <a:off x="9511845" y="1785538"/>
              <a:ext cx="1330182" cy="1182024"/>
              <a:chOff x="489031" y="2082993"/>
              <a:chExt cx="1330182" cy="1182024"/>
            </a:xfrm>
          </p:grpSpPr>
          <p:sp>
            <p:nvSpPr>
              <p:cNvPr id="4" name="Hexagon 3"/>
              <p:cNvSpPr/>
              <p:nvPr/>
            </p:nvSpPr>
            <p:spPr>
              <a:xfrm>
                <a:off x="531669" y="2147665"/>
                <a:ext cx="1233889" cy="1063697"/>
              </a:xfrm>
              <a:prstGeom prst="hexagon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740989" y="208299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443419" y="3133021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55887" y="313567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89031" y="261793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689869" y="261793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415261" y="2088163"/>
                <a:ext cx="129344" cy="1293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 flipH="1">
              <a:off x="9587534" y="1903865"/>
              <a:ext cx="213525" cy="41661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869699" y="3002597"/>
              <a:ext cx="6865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NND</a:t>
              </a: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0" y="723809"/>
            <a:ext cx="9144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113" y="126805"/>
            <a:ext cx="373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Social spacing in a large tank</a:t>
            </a:r>
          </a:p>
        </p:txBody>
      </p:sp>
      <p:pic>
        <p:nvPicPr>
          <p:cNvPr id="2050" name="Picture 2" descr="https://lh3.googleusercontent.com/fUVf4JByd_nDktd4kO_ZoNJodHkVOlvFduNLR4ZTX6MCYFIef3iELuT1r1ML1phyiaASeIMwZIauwBqit8G5zmSOjwCuHfFbXbYB861e6VvNzE25CM0fL1RSt7gsI1rJt62xnxyPPeLxNTOkWZTOKgpW6fRhQ6huy7kHKQRHnc4ZBHmU5Wa_3B_vOroYc8-DeoPto_NTPvuw2oCmaSS_huWsXf8PsGuTFKdndWqYys6rlrBr-MFU4TCC1L2iVGFtS0jj7RCzTNIxNUM2dLwti6FfCO9gMPSvjVD_c2CoGoSGlNfxen6vO_qhxr9371aDkFGclILw0VK2SccekaMlk_esiVE-XQAFk2Utz_mvYBzF-ArJAHsYFcqND8zywZvUd01oAlaRFavYjxoJQGnT3dYPgF9KWb99oD41AEJM3bOSgficf5uHsbCanfin3ED-iiGb91zlVaAAtiiljKkhtKo2rSDhTf0kISimmtQK8f_1LESxq7Pm_za-fmZB6oEmgocxeAfC4l89VbmT6YDkUwOWGGzhPvBqBAnBwZoodWCBhx_pHH9US-jepQYu9W6SvbjPrO5bV5UqY6OhEHOEX-hYIR5IlLe_9T0ynBY=w1059-h794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46" y="2689887"/>
            <a:ext cx="3067456" cy="229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847111" y="2336167"/>
            <a:ext cx="31478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Social behaviour in large tank (80 x 40 cm)</a:t>
            </a:r>
          </a:p>
        </p:txBody>
      </p:sp>
      <p:sp>
        <p:nvSpPr>
          <p:cNvPr id="33" name="Oval 32"/>
          <p:cNvSpPr/>
          <p:nvPr/>
        </p:nvSpPr>
        <p:spPr>
          <a:xfrm>
            <a:off x="3164595" y="1762011"/>
            <a:ext cx="231354" cy="2478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4" name="Oval 33"/>
          <p:cNvSpPr/>
          <p:nvPr/>
        </p:nvSpPr>
        <p:spPr>
          <a:xfrm>
            <a:off x="256142" y="1762011"/>
            <a:ext cx="231354" cy="2478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TextBox 34"/>
          <p:cNvSpPr txBox="1"/>
          <p:nvPr/>
        </p:nvSpPr>
        <p:spPr>
          <a:xfrm>
            <a:off x="631030" y="1500401"/>
            <a:ext cx="341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Graphs showing decreased social behaviour </a:t>
            </a:r>
          </a:p>
          <a:p>
            <a:r>
              <a:rPr lang="en-GB" sz="1400" dirty="0" smtClean="0"/>
              <a:t>in </a:t>
            </a:r>
            <a:r>
              <a:rPr lang="en-GB" sz="1400" i="1" dirty="0" err="1" smtClean="0"/>
              <a:t>ednraa</a:t>
            </a:r>
            <a:r>
              <a:rPr lang="en-GB" sz="1400" dirty="0" smtClean="0"/>
              <a:t> compared to </a:t>
            </a:r>
            <a:r>
              <a:rPr lang="en-GB" sz="1400" dirty="0" err="1" smtClean="0"/>
              <a:t>wt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6929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4290" y="123697"/>
            <a:ext cx="4624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Visually-mediated social preference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-67515" y="723809"/>
            <a:ext cx="9144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3761939" y="1061829"/>
            <a:ext cx="2705107" cy="4922846"/>
            <a:chOff x="6080113" y="981163"/>
            <a:chExt cx="2643122" cy="5686859"/>
          </a:xfrm>
        </p:grpSpPr>
        <p:grpSp>
          <p:nvGrpSpPr>
            <p:cNvPr id="7" name="Groupe 35"/>
            <p:cNvGrpSpPr/>
            <p:nvPr/>
          </p:nvGrpSpPr>
          <p:grpSpPr>
            <a:xfrm>
              <a:off x="6080113" y="981163"/>
              <a:ext cx="2623334" cy="1836194"/>
              <a:chOff x="0" y="0"/>
              <a:chExt cx="3352800" cy="2199640"/>
            </a:xfrm>
          </p:grpSpPr>
          <p:grpSp>
            <p:nvGrpSpPr>
              <p:cNvPr id="8" name="Groupe 64"/>
              <p:cNvGrpSpPr/>
              <p:nvPr/>
            </p:nvGrpSpPr>
            <p:grpSpPr>
              <a:xfrm>
                <a:off x="1336431" y="703384"/>
                <a:ext cx="292351" cy="152688"/>
                <a:chOff x="40421" y="-8988"/>
                <a:chExt cx="292351" cy="152732"/>
              </a:xfrm>
            </p:grpSpPr>
            <p:sp>
              <p:nvSpPr>
                <p:cNvPr id="34" name="Ellipse 84"/>
                <p:cNvSpPr/>
                <p:nvPr/>
              </p:nvSpPr>
              <p:spPr>
                <a:xfrm>
                  <a:off x="113509" y="0"/>
                  <a:ext cx="219263" cy="12568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FF0000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5" name="Triangle isocèle 85"/>
                <p:cNvSpPr/>
                <p:nvPr/>
              </p:nvSpPr>
              <p:spPr>
                <a:xfrm rot="5400013">
                  <a:off x="0" y="31433"/>
                  <a:ext cx="152732" cy="7189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FF0000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9" name="Groupe 65"/>
              <p:cNvGrpSpPr/>
              <p:nvPr/>
            </p:nvGrpSpPr>
            <p:grpSpPr>
              <a:xfrm>
                <a:off x="375138" y="644769"/>
                <a:ext cx="281791" cy="161089"/>
                <a:chOff x="45921" y="-9518"/>
                <a:chExt cx="281791" cy="161135"/>
              </a:xfrm>
            </p:grpSpPr>
            <p:sp>
              <p:nvSpPr>
                <p:cNvPr id="32" name="Ellipse 87"/>
                <p:cNvSpPr/>
                <p:nvPr/>
              </p:nvSpPr>
              <p:spPr>
                <a:xfrm>
                  <a:off x="116376" y="0"/>
                  <a:ext cx="211336" cy="13259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3" name="Triangle isocèle 88"/>
                <p:cNvSpPr/>
                <p:nvPr/>
              </p:nvSpPr>
              <p:spPr>
                <a:xfrm rot="5400013">
                  <a:off x="0" y="36403"/>
                  <a:ext cx="161135" cy="6929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0" name="Groupe 68"/>
              <p:cNvGrpSpPr/>
              <p:nvPr/>
            </p:nvGrpSpPr>
            <p:grpSpPr>
              <a:xfrm>
                <a:off x="93785" y="844061"/>
                <a:ext cx="281362" cy="130446"/>
                <a:chOff x="30650" y="-7699"/>
                <a:chExt cx="281362" cy="130484"/>
              </a:xfrm>
            </p:grpSpPr>
            <p:sp>
              <p:nvSpPr>
                <p:cNvPr id="30" name="Ellipse 8"/>
                <p:cNvSpPr/>
                <p:nvPr/>
              </p:nvSpPr>
              <p:spPr>
                <a:xfrm>
                  <a:off x="100987" y="0"/>
                  <a:ext cx="211025" cy="10737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1" name="Triangle isocèle 9"/>
                <p:cNvSpPr/>
                <p:nvPr/>
              </p:nvSpPr>
              <p:spPr>
                <a:xfrm rot="5400013">
                  <a:off x="0" y="22951"/>
                  <a:ext cx="130484" cy="6918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1" name="Groupe 71"/>
              <p:cNvGrpSpPr/>
              <p:nvPr/>
            </p:nvGrpSpPr>
            <p:grpSpPr>
              <a:xfrm>
                <a:off x="128954" y="117231"/>
                <a:ext cx="239124" cy="111671"/>
                <a:chOff x="26455" y="-13186"/>
                <a:chExt cx="239124" cy="111703"/>
              </a:xfrm>
            </p:grpSpPr>
            <p:sp>
              <p:nvSpPr>
                <p:cNvPr id="28" name="Ellipse 90"/>
                <p:cNvSpPr/>
                <p:nvPr/>
              </p:nvSpPr>
              <p:spPr>
                <a:xfrm flipV="1">
                  <a:off x="86238" y="0"/>
                  <a:ext cx="179341" cy="9192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29" name="Triangle isocèle 91"/>
                <p:cNvSpPr/>
                <p:nvPr/>
              </p:nvSpPr>
              <p:spPr>
                <a:xfrm rot="16199987" flipV="1">
                  <a:off x="1" y="13268"/>
                  <a:ext cx="111703" cy="5879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2" name="Groupe 74"/>
              <p:cNvGrpSpPr/>
              <p:nvPr/>
            </p:nvGrpSpPr>
            <p:grpSpPr>
              <a:xfrm>
                <a:off x="656492" y="164123"/>
                <a:ext cx="137297" cy="248599"/>
                <a:chOff x="26079" y="0"/>
                <a:chExt cx="137297" cy="248671"/>
              </a:xfrm>
            </p:grpSpPr>
            <p:sp>
              <p:nvSpPr>
                <p:cNvPr id="26" name="Ellipse 93"/>
                <p:cNvSpPr/>
                <p:nvPr/>
              </p:nvSpPr>
              <p:spPr>
                <a:xfrm rot="5553955">
                  <a:off x="0" y="98947"/>
                  <a:ext cx="186464" cy="11298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27" name="Triangle isocèle 94"/>
                <p:cNvSpPr/>
                <p:nvPr/>
              </p:nvSpPr>
              <p:spPr>
                <a:xfrm rot="10953933">
                  <a:off x="26079" y="0"/>
                  <a:ext cx="137297" cy="6113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3" name="Groupe 77"/>
              <p:cNvGrpSpPr/>
              <p:nvPr/>
            </p:nvGrpSpPr>
            <p:grpSpPr>
              <a:xfrm>
                <a:off x="2567354" y="1981200"/>
                <a:ext cx="324072" cy="90920"/>
                <a:chOff x="0" y="-5633"/>
                <a:chExt cx="324072" cy="90946"/>
              </a:xfrm>
            </p:grpSpPr>
            <p:sp>
              <p:nvSpPr>
                <p:cNvPr id="24" name="Ellipse 192"/>
                <p:cNvSpPr/>
                <p:nvPr/>
              </p:nvSpPr>
              <p:spPr>
                <a:xfrm rot="10799991">
                  <a:off x="0" y="5111"/>
                  <a:ext cx="243020" cy="7483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25" name="Triangle isocèle 193"/>
                <p:cNvSpPr/>
                <p:nvPr/>
              </p:nvSpPr>
              <p:spPr>
                <a:xfrm rot="16200004">
                  <a:off x="238759" y="0"/>
                  <a:ext cx="90946" cy="7968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4" name="Groupe 80"/>
              <p:cNvGrpSpPr/>
              <p:nvPr/>
            </p:nvGrpSpPr>
            <p:grpSpPr>
              <a:xfrm>
                <a:off x="2637692" y="1219200"/>
                <a:ext cx="239170" cy="111671"/>
                <a:chOff x="0" y="-13141"/>
                <a:chExt cx="239170" cy="111703"/>
              </a:xfrm>
            </p:grpSpPr>
            <p:sp>
              <p:nvSpPr>
                <p:cNvPr id="22" name="Ellipse 195"/>
                <p:cNvSpPr/>
                <p:nvPr/>
              </p:nvSpPr>
              <p:spPr>
                <a:xfrm rot="10799991">
                  <a:off x="0" y="0"/>
                  <a:ext cx="179341" cy="9192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23" name="Triangle isocèle 196"/>
                <p:cNvSpPr/>
                <p:nvPr/>
              </p:nvSpPr>
              <p:spPr>
                <a:xfrm rot="16200004">
                  <a:off x="153921" y="13313"/>
                  <a:ext cx="111703" cy="5879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5" name="Groupe 83"/>
              <p:cNvGrpSpPr/>
              <p:nvPr/>
            </p:nvGrpSpPr>
            <p:grpSpPr>
              <a:xfrm>
                <a:off x="3118338" y="1711569"/>
                <a:ext cx="143633" cy="295385"/>
                <a:chOff x="34744" y="0"/>
                <a:chExt cx="143633" cy="295470"/>
              </a:xfrm>
            </p:grpSpPr>
            <p:sp>
              <p:nvSpPr>
                <p:cNvPr id="20" name="Ellipse 198"/>
                <p:cNvSpPr/>
                <p:nvPr/>
              </p:nvSpPr>
              <p:spPr>
                <a:xfrm rot="5400013">
                  <a:off x="0" y="125570"/>
                  <a:ext cx="221604" cy="118195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21" name="Triangle isocèle 199"/>
                <p:cNvSpPr/>
                <p:nvPr/>
              </p:nvSpPr>
              <p:spPr>
                <a:xfrm rot="10799991">
                  <a:off x="34744" y="0"/>
                  <a:ext cx="143633" cy="72658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6" name="Groupe 86"/>
              <p:cNvGrpSpPr/>
              <p:nvPr/>
            </p:nvGrpSpPr>
            <p:grpSpPr>
              <a:xfrm>
                <a:off x="2637692" y="1606061"/>
                <a:ext cx="315156" cy="122540"/>
                <a:chOff x="0" y="-14475"/>
                <a:chExt cx="315156" cy="122575"/>
              </a:xfrm>
            </p:grpSpPr>
            <p:sp>
              <p:nvSpPr>
                <p:cNvPr id="18" name="Ellipse 201"/>
                <p:cNvSpPr/>
                <p:nvPr/>
              </p:nvSpPr>
              <p:spPr>
                <a:xfrm rot="10799991">
                  <a:off x="0" y="0"/>
                  <a:ext cx="236372" cy="10086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9" name="Triangle isocèle 202"/>
                <p:cNvSpPr/>
                <p:nvPr/>
              </p:nvSpPr>
              <p:spPr>
                <a:xfrm rot="16200004">
                  <a:off x="215121" y="8065"/>
                  <a:ext cx="122575" cy="7749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pic>
            <p:nvPicPr>
              <p:cNvPr id="17" name="tabl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3352800" cy="2199640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</p:pic>
        </p:grpSp>
        <p:grpSp>
          <p:nvGrpSpPr>
            <p:cNvPr id="69" name="Groupe 35"/>
            <p:cNvGrpSpPr/>
            <p:nvPr/>
          </p:nvGrpSpPr>
          <p:grpSpPr>
            <a:xfrm>
              <a:off x="6096000" y="2921117"/>
              <a:ext cx="2623334" cy="1836194"/>
              <a:chOff x="0" y="0"/>
              <a:chExt cx="3352800" cy="2199640"/>
            </a:xfrm>
          </p:grpSpPr>
          <p:grpSp>
            <p:nvGrpSpPr>
              <p:cNvPr id="70" name="Groupe 64"/>
              <p:cNvGrpSpPr/>
              <p:nvPr/>
            </p:nvGrpSpPr>
            <p:grpSpPr>
              <a:xfrm>
                <a:off x="1336431" y="703384"/>
                <a:ext cx="292351" cy="152688"/>
                <a:chOff x="40421" y="-8988"/>
                <a:chExt cx="292351" cy="152732"/>
              </a:xfrm>
            </p:grpSpPr>
            <p:sp>
              <p:nvSpPr>
                <p:cNvPr id="96" name="Ellipse 84"/>
                <p:cNvSpPr/>
                <p:nvPr/>
              </p:nvSpPr>
              <p:spPr>
                <a:xfrm>
                  <a:off x="113509" y="0"/>
                  <a:ext cx="219263" cy="12568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FF0000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97" name="Triangle isocèle 85"/>
                <p:cNvSpPr/>
                <p:nvPr/>
              </p:nvSpPr>
              <p:spPr>
                <a:xfrm rot="5400013">
                  <a:off x="0" y="31433"/>
                  <a:ext cx="152732" cy="7189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FF0000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71" name="Groupe 65"/>
              <p:cNvGrpSpPr/>
              <p:nvPr/>
            </p:nvGrpSpPr>
            <p:grpSpPr>
              <a:xfrm>
                <a:off x="375138" y="644769"/>
                <a:ext cx="281791" cy="161089"/>
                <a:chOff x="45921" y="-9518"/>
                <a:chExt cx="281791" cy="161135"/>
              </a:xfrm>
            </p:grpSpPr>
            <p:sp>
              <p:nvSpPr>
                <p:cNvPr id="94" name="Ellipse 87"/>
                <p:cNvSpPr/>
                <p:nvPr/>
              </p:nvSpPr>
              <p:spPr>
                <a:xfrm>
                  <a:off x="116376" y="0"/>
                  <a:ext cx="211336" cy="13259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95" name="Triangle isocèle 88"/>
                <p:cNvSpPr/>
                <p:nvPr/>
              </p:nvSpPr>
              <p:spPr>
                <a:xfrm rot="5400013">
                  <a:off x="0" y="36403"/>
                  <a:ext cx="161135" cy="6929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72" name="Groupe 68"/>
              <p:cNvGrpSpPr/>
              <p:nvPr/>
            </p:nvGrpSpPr>
            <p:grpSpPr>
              <a:xfrm>
                <a:off x="93785" y="844061"/>
                <a:ext cx="281362" cy="130446"/>
                <a:chOff x="30650" y="-7699"/>
                <a:chExt cx="281362" cy="130484"/>
              </a:xfrm>
            </p:grpSpPr>
            <p:sp>
              <p:nvSpPr>
                <p:cNvPr id="92" name="Ellipse 8"/>
                <p:cNvSpPr/>
                <p:nvPr/>
              </p:nvSpPr>
              <p:spPr>
                <a:xfrm>
                  <a:off x="100987" y="0"/>
                  <a:ext cx="211025" cy="10737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93" name="Triangle isocèle 9"/>
                <p:cNvSpPr/>
                <p:nvPr/>
              </p:nvSpPr>
              <p:spPr>
                <a:xfrm rot="5400013">
                  <a:off x="0" y="22951"/>
                  <a:ext cx="130484" cy="6918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73" name="Groupe 71"/>
              <p:cNvGrpSpPr/>
              <p:nvPr/>
            </p:nvGrpSpPr>
            <p:grpSpPr>
              <a:xfrm>
                <a:off x="128954" y="117231"/>
                <a:ext cx="239124" cy="111671"/>
                <a:chOff x="26455" y="-13186"/>
                <a:chExt cx="239124" cy="111703"/>
              </a:xfrm>
            </p:grpSpPr>
            <p:sp>
              <p:nvSpPr>
                <p:cNvPr id="90" name="Ellipse 90"/>
                <p:cNvSpPr/>
                <p:nvPr/>
              </p:nvSpPr>
              <p:spPr>
                <a:xfrm flipV="1">
                  <a:off x="86238" y="0"/>
                  <a:ext cx="179341" cy="9192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91" name="Triangle isocèle 91"/>
                <p:cNvSpPr/>
                <p:nvPr/>
              </p:nvSpPr>
              <p:spPr>
                <a:xfrm rot="16199987" flipV="1">
                  <a:off x="1" y="13268"/>
                  <a:ext cx="111703" cy="5879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74" name="Groupe 74"/>
              <p:cNvGrpSpPr/>
              <p:nvPr/>
            </p:nvGrpSpPr>
            <p:grpSpPr>
              <a:xfrm>
                <a:off x="656492" y="164123"/>
                <a:ext cx="137297" cy="248599"/>
                <a:chOff x="26079" y="0"/>
                <a:chExt cx="137297" cy="248671"/>
              </a:xfrm>
            </p:grpSpPr>
            <p:sp>
              <p:nvSpPr>
                <p:cNvPr id="88" name="Ellipse 93"/>
                <p:cNvSpPr/>
                <p:nvPr/>
              </p:nvSpPr>
              <p:spPr>
                <a:xfrm rot="5553955">
                  <a:off x="0" y="98947"/>
                  <a:ext cx="186464" cy="11298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89" name="Triangle isocèle 94"/>
                <p:cNvSpPr/>
                <p:nvPr/>
              </p:nvSpPr>
              <p:spPr>
                <a:xfrm rot="10953933">
                  <a:off x="26079" y="0"/>
                  <a:ext cx="137297" cy="6113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75" name="Groupe 77"/>
              <p:cNvGrpSpPr/>
              <p:nvPr/>
            </p:nvGrpSpPr>
            <p:grpSpPr>
              <a:xfrm>
                <a:off x="2567354" y="1981200"/>
                <a:ext cx="324072" cy="90920"/>
                <a:chOff x="0" y="-5633"/>
                <a:chExt cx="324072" cy="90946"/>
              </a:xfrm>
            </p:grpSpPr>
            <p:sp>
              <p:nvSpPr>
                <p:cNvPr id="86" name="Ellipse 192"/>
                <p:cNvSpPr/>
                <p:nvPr/>
              </p:nvSpPr>
              <p:spPr>
                <a:xfrm rot="10799991">
                  <a:off x="0" y="5111"/>
                  <a:ext cx="243020" cy="7483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87" name="Triangle isocèle 193"/>
                <p:cNvSpPr/>
                <p:nvPr/>
              </p:nvSpPr>
              <p:spPr>
                <a:xfrm rot="16200004">
                  <a:off x="238759" y="0"/>
                  <a:ext cx="90946" cy="7968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76" name="Groupe 80"/>
              <p:cNvGrpSpPr/>
              <p:nvPr/>
            </p:nvGrpSpPr>
            <p:grpSpPr>
              <a:xfrm>
                <a:off x="2637692" y="1219200"/>
                <a:ext cx="239170" cy="111671"/>
                <a:chOff x="0" y="-13141"/>
                <a:chExt cx="239170" cy="111703"/>
              </a:xfrm>
            </p:grpSpPr>
            <p:sp>
              <p:nvSpPr>
                <p:cNvPr id="84" name="Ellipse 195"/>
                <p:cNvSpPr/>
                <p:nvPr/>
              </p:nvSpPr>
              <p:spPr>
                <a:xfrm rot="10799991">
                  <a:off x="0" y="0"/>
                  <a:ext cx="179341" cy="9192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85" name="Triangle isocèle 196"/>
                <p:cNvSpPr/>
                <p:nvPr/>
              </p:nvSpPr>
              <p:spPr>
                <a:xfrm rot="16200004">
                  <a:off x="153921" y="13313"/>
                  <a:ext cx="111703" cy="5879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77" name="Groupe 83"/>
              <p:cNvGrpSpPr/>
              <p:nvPr/>
            </p:nvGrpSpPr>
            <p:grpSpPr>
              <a:xfrm>
                <a:off x="3118338" y="1711569"/>
                <a:ext cx="143633" cy="295385"/>
                <a:chOff x="34744" y="0"/>
                <a:chExt cx="143633" cy="295470"/>
              </a:xfrm>
            </p:grpSpPr>
            <p:sp>
              <p:nvSpPr>
                <p:cNvPr id="82" name="Ellipse 198"/>
                <p:cNvSpPr/>
                <p:nvPr/>
              </p:nvSpPr>
              <p:spPr>
                <a:xfrm rot="5400013">
                  <a:off x="0" y="125570"/>
                  <a:ext cx="221604" cy="118195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83" name="Triangle isocèle 199"/>
                <p:cNvSpPr/>
                <p:nvPr/>
              </p:nvSpPr>
              <p:spPr>
                <a:xfrm rot="10799991">
                  <a:off x="34744" y="0"/>
                  <a:ext cx="143633" cy="72658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78" name="Groupe 86"/>
              <p:cNvGrpSpPr/>
              <p:nvPr/>
            </p:nvGrpSpPr>
            <p:grpSpPr>
              <a:xfrm>
                <a:off x="2637692" y="1606061"/>
                <a:ext cx="315156" cy="122540"/>
                <a:chOff x="0" y="-14475"/>
                <a:chExt cx="315156" cy="122575"/>
              </a:xfrm>
            </p:grpSpPr>
            <p:sp>
              <p:nvSpPr>
                <p:cNvPr id="80" name="Ellipse 201"/>
                <p:cNvSpPr/>
                <p:nvPr/>
              </p:nvSpPr>
              <p:spPr>
                <a:xfrm rot="10799991">
                  <a:off x="0" y="0"/>
                  <a:ext cx="236372" cy="10086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81" name="Triangle isocèle 202"/>
                <p:cNvSpPr/>
                <p:nvPr/>
              </p:nvSpPr>
              <p:spPr>
                <a:xfrm rot="16200004">
                  <a:off x="215121" y="8065"/>
                  <a:ext cx="122575" cy="7749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pic>
            <p:nvPicPr>
              <p:cNvPr id="79" name="tabl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3352800" cy="2199640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</p:pic>
        </p:grpSp>
        <p:grpSp>
          <p:nvGrpSpPr>
            <p:cNvPr id="98" name="Groupe 35"/>
            <p:cNvGrpSpPr/>
            <p:nvPr/>
          </p:nvGrpSpPr>
          <p:grpSpPr>
            <a:xfrm>
              <a:off x="6099901" y="4831828"/>
              <a:ext cx="2623334" cy="1836194"/>
              <a:chOff x="0" y="0"/>
              <a:chExt cx="3352800" cy="2199640"/>
            </a:xfrm>
          </p:grpSpPr>
          <p:grpSp>
            <p:nvGrpSpPr>
              <p:cNvPr id="99" name="Groupe 64"/>
              <p:cNvGrpSpPr/>
              <p:nvPr/>
            </p:nvGrpSpPr>
            <p:grpSpPr>
              <a:xfrm>
                <a:off x="1336431" y="703384"/>
                <a:ext cx="292351" cy="152688"/>
                <a:chOff x="40421" y="-8988"/>
                <a:chExt cx="292351" cy="152732"/>
              </a:xfrm>
            </p:grpSpPr>
            <p:sp>
              <p:nvSpPr>
                <p:cNvPr id="125" name="Ellipse 84"/>
                <p:cNvSpPr/>
                <p:nvPr/>
              </p:nvSpPr>
              <p:spPr>
                <a:xfrm>
                  <a:off x="113509" y="0"/>
                  <a:ext cx="219263" cy="12568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FF0000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26" name="Triangle isocèle 85"/>
                <p:cNvSpPr/>
                <p:nvPr/>
              </p:nvSpPr>
              <p:spPr>
                <a:xfrm rot="5400013">
                  <a:off x="0" y="31433"/>
                  <a:ext cx="152732" cy="7189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FF0000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00" name="Groupe 65"/>
              <p:cNvGrpSpPr/>
              <p:nvPr/>
            </p:nvGrpSpPr>
            <p:grpSpPr>
              <a:xfrm>
                <a:off x="375138" y="644769"/>
                <a:ext cx="281791" cy="161089"/>
                <a:chOff x="45921" y="-9518"/>
                <a:chExt cx="281791" cy="161135"/>
              </a:xfrm>
            </p:grpSpPr>
            <p:sp>
              <p:nvSpPr>
                <p:cNvPr id="123" name="Ellipse 87"/>
                <p:cNvSpPr/>
                <p:nvPr/>
              </p:nvSpPr>
              <p:spPr>
                <a:xfrm>
                  <a:off x="116376" y="0"/>
                  <a:ext cx="211336" cy="13259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24" name="Triangle isocèle 88"/>
                <p:cNvSpPr/>
                <p:nvPr/>
              </p:nvSpPr>
              <p:spPr>
                <a:xfrm rot="5400013">
                  <a:off x="0" y="36403"/>
                  <a:ext cx="161135" cy="6929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01" name="Groupe 68"/>
              <p:cNvGrpSpPr/>
              <p:nvPr/>
            </p:nvGrpSpPr>
            <p:grpSpPr>
              <a:xfrm>
                <a:off x="93785" y="844061"/>
                <a:ext cx="281362" cy="130446"/>
                <a:chOff x="30650" y="-7699"/>
                <a:chExt cx="281362" cy="130484"/>
              </a:xfrm>
            </p:grpSpPr>
            <p:sp>
              <p:nvSpPr>
                <p:cNvPr id="121" name="Ellipse 8"/>
                <p:cNvSpPr/>
                <p:nvPr/>
              </p:nvSpPr>
              <p:spPr>
                <a:xfrm>
                  <a:off x="100987" y="0"/>
                  <a:ext cx="211025" cy="10737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22" name="Triangle isocèle 9"/>
                <p:cNvSpPr/>
                <p:nvPr/>
              </p:nvSpPr>
              <p:spPr>
                <a:xfrm rot="5400013">
                  <a:off x="0" y="22951"/>
                  <a:ext cx="130484" cy="6918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02" name="Groupe 71"/>
              <p:cNvGrpSpPr/>
              <p:nvPr/>
            </p:nvGrpSpPr>
            <p:grpSpPr>
              <a:xfrm>
                <a:off x="128954" y="117231"/>
                <a:ext cx="239124" cy="111671"/>
                <a:chOff x="26455" y="-13186"/>
                <a:chExt cx="239124" cy="111703"/>
              </a:xfrm>
            </p:grpSpPr>
            <p:sp>
              <p:nvSpPr>
                <p:cNvPr id="119" name="Ellipse 90"/>
                <p:cNvSpPr/>
                <p:nvPr/>
              </p:nvSpPr>
              <p:spPr>
                <a:xfrm flipV="1">
                  <a:off x="86238" y="0"/>
                  <a:ext cx="179341" cy="9192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20" name="Triangle isocèle 91"/>
                <p:cNvSpPr/>
                <p:nvPr/>
              </p:nvSpPr>
              <p:spPr>
                <a:xfrm rot="16199987" flipV="1">
                  <a:off x="1" y="13268"/>
                  <a:ext cx="111703" cy="5879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03" name="Groupe 74"/>
              <p:cNvGrpSpPr/>
              <p:nvPr/>
            </p:nvGrpSpPr>
            <p:grpSpPr>
              <a:xfrm>
                <a:off x="656492" y="164123"/>
                <a:ext cx="137297" cy="248599"/>
                <a:chOff x="26079" y="0"/>
                <a:chExt cx="137297" cy="248671"/>
              </a:xfrm>
            </p:grpSpPr>
            <p:sp>
              <p:nvSpPr>
                <p:cNvPr id="117" name="Ellipse 93"/>
                <p:cNvSpPr/>
                <p:nvPr/>
              </p:nvSpPr>
              <p:spPr>
                <a:xfrm rot="5553955">
                  <a:off x="0" y="98947"/>
                  <a:ext cx="186464" cy="11298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18" name="Triangle isocèle 94"/>
                <p:cNvSpPr/>
                <p:nvPr/>
              </p:nvSpPr>
              <p:spPr>
                <a:xfrm rot="10953933">
                  <a:off x="26079" y="0"/>
                  <a:ext cx="137297" cy="6113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04" name="Groupe 77"/>
              <p:cNvGrpSpPr/>
              <p:nvPr/>
            </p:nvGrpSpPr>
            <p:grpSpPr>
              <a:xfrm>
                <a:off x="2567354" y="1981200"/>
                <a:ext cx="324072" cy="90920"/>
                <a:chOff x="0" y="-5633"/>
                <a:chExt cx="324072" cy="90946"/>
              </a:xfrm>
            </p:grpSpPr>
            <p:sp>
              <p:nvSpPr>
                <p:cNvPr id="115" name="Ellipse 192"/>
                <p:cNvSpPr/>
                <p:nvPr/>
              </p:nvSpPr>
              <p:spPr>
                <a:xfrm rot="10799991">
                  <a:off x="0" y="5111"/>
                  <a:ext cx="243020" cy="7483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16" name="Triangle isocèle 193"/>
                <p:cNvSpPr/>
                <p:nvPr/>
              </p:nvSpPr>
              <p:spPr>
                <a:xfrm rot="16200004">
                  <a:off x="238759" y="0"/>
                  <a:ext cx="90946" cy="7968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05" name="Groupe 80"/>
              <p:cNvGrpSpPr/>
              <p:nvPr/>
            </p:nvGrpSpPr>
            <p:grpSpPr>
              <a:xfrm>
                <a:off x="2637692" y="1219200"/>
                <a:ext cx="239170" cy="111671"/>
                <a:chOff x="0" y="-13141"/>
                <a:chExt cx="239170" cy="111703"/>
              </a:xfrm>
            </p:grpSpPr>
            <p:sp>
              <p:nvSpPr>
                <p:cNvPr id="113" name="Ellipse 195"/>
                <p:cNvSpPr/>
                <p:nvPr/>
              </p:nvSpPr>
              <p:spPr>
                <a:xfrm rot="10799991">
                  <a:off x="0" y="0"/>
                  <a:ext cx="179341" cy="9192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14" name="Triangle isocèle 196"/>
                <p:cNvSpPr/>
                <p:nvPr/>
              </p:nvSpPr>
              <p:spPr>
                <a:xfrm rot="16200004">
                  <a:off x="153921" y="13313"/>
                  <a:ext cx="111703" cy="5879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06" name="Groupe 83"/>
              <p:cNvGrpSpPr/>
              <p:nvPr/>
            </p:nvGrpSpPr>
            <p:grpSpPr>
              <a:xfrm>
                <a:off x="3118338" y="1711569"/>
                <a:ext cx="143633" cy="295385"/>
                <a:chOff x="34744" y="0"/>
                <a:chExt cx="143633" cy="295470"/>
              </a:xfrm>
            </p:grpSpPr>
            <p:sp>
              <p:nvSpPr>
                <p:cNvPr id="111" name="Ellipse 198"/>
                <p:cNvSpPr/>
                <p:nvPr/>
              </p:nvSpPr>
              <p:spPr>
                <a:xfrm rot="5400013">
                  <a:off x="0" y="125570"/>
                  <a:ext cx="221604" cy="118195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12" name="Triangle isocèle 199"/>
                <p:cNvSpPr/>
                <p:nvPr/>
              </p:nvSpPr>
              <p:spPr>
                <a:xfrm rot="10799991">
                  <a:off x="34744" y="0"/>
                  <a:ext cx="143633" cy="72658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grpSp>
            <p:nvGrpSpPr>
              <p:cNvPr id="107" name="Groupe 86"/>
              <p:cNvGrpSpPr/>
              <p:nvPr/>
            </p:nvGrpSpPr>
            <p:grpSpPr>
              <a:xfrm>
                <a:off x="2637692" y="1606061"/>
                <a:ext cx="315156" cy="122540"/>
                <a:chOff x="0" y="-14475"/>
                <a:chExt cx="315156" cy="122575"/>
              </a:xfrm>
            </p:grpSpPr>
            <p:sp>
              <p:nvSpPr>
                <p:cNvPr id="109" name="Ellipse 201"/>
                <p:cNvSpPr/>
                <p:nvPr/>
              </p:nvSpPr>
              <p:spPr>
                <a:xfrm rot="10799991">
                  <a:off x="0" y="0"/>
                  <a:ext cx="236372" cy="10086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110" name="Triangle isocèle 202"/>
                <p:cNvSpPr/>
                <p:nvPr/>
              </p:nvSpPr>
              <p:spPr>
                <a:xfrm rot="16200004">
                  <a:off x="215121" y="8065"/>
                  <a:ext cx="122575" cy="7749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0000"/>
                    <a:gd name="f8" fmla="+- 0 0 -360"/>
                    <a:gd name="f9" fmla="+- 0 0 -270"/>
                    <a:gd name="f10" fmla="+- 0 0 -180"/>
                    <a:gd name="f11" fmla="+- 0 0 -90"/>
                    <a:gd name="f12" fmla="abs f3"/>
                    <a:gd name="f13" fmla="abs f4"/>
                    <a:gd name="f14" fmla="abs f5"/>
                    <a:gd name="f15" fmla="*/ f8 f0 1"/>
                    <a:gd name="f16" fmla="*/ f9 f0 1"/>
                    <a:gd name="f17" fmla="*/ f10 f0 1"/>
                    <a:gd name="f18" fmla="*/ f11 f0 1"/>
                    <a:gd name="f19" fmla="?: f12 f3 1"/>
                    <a:gd name="f20" fmla="?: f13 f4 1"/>
                    <a:gd name="f21" fmla="?: f14 f5 1"/>
                    <a:gd name="f22" fmla="*/ f15 1 f2"/>
                    <a:gd name="f23" fmla="*/ f16 1 f2"/>
                    <a:gd name="f24" fmla="*/ f17 1 f2"/>
                    <a:gd name="f25" fmla="*/ f18 1 f2"/>
                    <a:gd name="f26" fmla="*/ f19 1 21600"/>
                    <a:gd name="f27" fmla="*/ f20 1 21600"/>
                    <a:gd name="f28" fmla="*/ 21600 f19 1"/>
                    <a:gd name="f29" fmla="*/ 21600 f20 1"/>
                    <a:gd name="f30" fmla="+- f22 0 f1"/>
                    <a:gd name="f31" fmla="+- f23 0 f1"/>
                    <a:gd name="f32" fmla="+- f24 0 f1"/>
                    <a:gd name="f33" fmla="+- f25 0 f1"/>
                    <a:gd name="f34" fmla="min f27 f26"/>
                    <a:gd name="f35" fmla="*/ f28 1 f21"/>
                    <a:gd name="f36" fmla="*/ f29 1 f21"/>
                    <a:gd name="f37" fmla="val f35"/>
                    <a:gd name="f38" fmla="val f36"/>
                    <a:gd name="f39" fmla="*/ f6 f34 1"/>
                    <a:gd name="f40" fmla="+- f38 0 f6"/>
                    <a:gd name="f41" fmla="+- f37 0 f6"/>
                    <a:gd name="f42" fmla="*/ f38 f34 1"/>
                    <a:gd name="f43" fmla="*/ f37 f34 1"/>
                    <a:gd name="f44" fmla="*/ f40 1 2"/>
                    <a:gd name="f45" fmla="*/ f41 1 2"/>
                    <a:gd name="f46" fmla="*/ f41 f7 1"/>
                    <a:gd name="f47" fmla="+- f6 f44 0"/>
                    <a:gd name="f48" fmla="*/ f46 1 200000"/>
                    <a:gd name="f49" fmla="*/ f46 1 100000"/>
                    <a:gd name="f50" fmla="+- f48 f45 0"/>
                    <a:gd name="f51" fmla="*/ f48 f34 1"/>
                    <a:gd name="f52" fmla="*/ f47 f34 1"/>
                    <a:gd name="f53" fmla="*/ f49 f34 1"/>
                    <a:gd name="f54" fmla="*/ f50 f3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0">
                      <a:pos x="f53" y="f39"/>
                    </a:cxn>
                    <a:cxn ang="f31">
                      <a:pos x="f51" y="f52"/>
                    </a:cxn>
                    <a:cxn ang="f32">
                      <a:pos x="f39" y="f42"/>
                    </a:cxn>
                    <a:cxn ang="f32">
                      <a:pos x="f53" y="f42"/>
                    </a:cxn>
                    <a:cxn ang="f32">
                      <a:pos x="f43" y="f42"/>
                    </a:cxn>
                    <a:cxn ang="f33">
                      <a:pos x="f54" y="f52"/>
                    </a:cxn>
                  </a:cxnLst>
                  <a:rect l="f51" t="f52" r="f54" b="f42"/>
                  <a:pathLst>
                    <a:path>
                      <a:moveTo>
                        <a:pt x="f39" y="f42"/>
                      </a:moveTo>
                      <a:lnTo>
                        <a:pt x="f53" y="f39"/>
                      </a:lnTo>
                      <a:lnTo>
                        <a:pt x="f43" y="f42"/>
                      </a:lnTo>
                      <a:close/>
                    </a:path>
                  </a:pathLst>
                </a:custGeom>
                <a:noFill/>
                <a:ln w="6345" cap="flat">
                  <a:solidFill>
                    <a:srgbClr val="41719C"/>
                  </a:solidFill>
                  <a:prstDash val="solid"/>
                  <a:miter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  <p:pic>
            <p:nvPicPr>
              <p:cNvPr id="108" name="tabl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3352800" cy="2199640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</p:pic>
        </p:grpSp>
        <p:sp>
          <p:nvSpPr>
            <p:cNvPr id="2" name="Oval 1"/>
            <p:cNvSpPr/>
            <p:nvPr/>
          </p:nvSpPr>
          <p:spPr>
            <a:xfrm>
              <a:off x="6125311" y="1664661"/>
              <a:ext cx="461225" cy="184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" name="Oval 2"/>
            <p:cNvSpPr/>
            <p:nvPr/>
          </p:nvSpPr>
          <p:spPr>
            <a:xfrm>
              <a:off x="8077871" y="2597092"/>
              <a:ext cx="377695" cy="1358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7" name="Oval 126"/>
            <p:cNvSpPr/>
            <p:nvPr/>
          </p:nvSpPr>
          <p:spPr>
            <a:xfrm>
              <a:off x="8076052" y="4543515"/>
              <a:ext cx="377695" cy="1358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516039" y="4273888"/>
              <a:ext cx="132229" cy="4054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104776" y="3916834"/>
              <a:ext cx="301624" cy="1467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104776" y="1988028"/>
              <a:ext cx="536859" cy="707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9" name="Oval 128"/>
            <p:cNvSpPr/>
            <p:nvPr/>
          </p:nvSpPr>
          <p:spPr>
            <a:xfrm>
              <a:off x="6125311" y="1003197"/>
              <a:ext cx="302539" cy="346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586536" y="1079023"/>
              <a:ext cx="115751" cy="270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125311" y="1575828"/>
              <a:ext cx="82314" cy="205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153493" y="3007959"/>
              <a:ext cx="564681" cy="302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142476" y="3611001"/>
              <a:ext cx="274357" cy="1566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8104776" y="5849579"/>
              <a:ext cx="543492" cy="7185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180266" y="4918802"/>
              <a:ext cx="548794" cy="259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383996" y="5195568"/>
              <a:ext cx="242908" cy="3089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6650628" y="1453970"/>
            <a:ext cx="2425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Visually-mediated</a:t>
            </a:r>
          </a:p>
          <a:p>
            <a:r>
              <a:rPr lang="en-GB" sz="2400" dirty="0"/>
              <a:t>social preference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786002" y="3113897"/>
            <a:ext cx="1967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Preference for</a:t>
            </a:r>
          </a:p>
          <a:p>
            <a:r>
              <a:rPr lang="en-GB" sz="2400" dirty="0"/>
              <a:t>social novelty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86002" y="4788449"/>
            <a:ext cx="1967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Preference for</a:t>
            </a:r>
          </a:p>
          <a:p>
            <a:r>
              <a:rPr lang="en-GB" sz="2400" dirty="0"/>
              <a:t>WT or </a:t>
            </a:r>
            <a:r>
              <a:rPr lang="en-GB" sz="2400" i="1" dirty="0" err="1"/>
              <a:t>ednraa</a:t>
            </a:r>
            <a:endParaRPr lang="en-GB" sz="2400" i="1" dirty="0"/>
          </a:p>
        </p:txBody>
      </p:sp>
      <p:sp>
        <p:nvSpPr>
          <p:cNvPr id="36" name="Rectangle 35"/>
          <p:cNvSpPr/>
          <p:nvPr/>
        </p:nvSpPr>
        <p:spPr>
          <a:xfrm>
            <a:off x="4799098" y="1869469"/>
            <a:ext cx="319910" cy="495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7" name="Rounded Rectangle 36"/>
          <p:cNvSpPr/>
          <p:nvPr/>
        </p:nvSpPr>
        <p:spPr>
          <a:xfrm>
            <a:off x="4145105" y="1869469"/>
            <a:ext cx="288002" cy="2569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8" name="Rectangle 37"/>
          <p:cNvSpPr/>
          <p:nvPr/>
        </p:nvSpPr>
        <p:spPr>
          <a:xfrm>
            <a:off x="4145105" y="3340113"/>
            <a:ext cx="288002" cy="318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9" name="Oval 38"/>
          <p:cNvSpPr/>
          <p:nvPr/>
        </p:nvSpPr>
        <p:spPr>
          <a:xfrm>
            <a:off x="4051098" y="3231643"/>
            <a:ext cx="267172" cy="1562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0" name="Rounded Rectangle 39"/>
          <p:cNvSpPr/>
          <p:nvPr/>
        </p:nvSpPr>
        <p:spPr>
          <a:xfrm>
            <a:off x="4799097" y="3451763"/>
            <a:ext cx="191639" cy="23123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1" name="Rounded Rectangle 40"/>
          <p:cNvSpPr/>
          <p:nvPr/>
        </p:nvSpPr>
        <p:spPr>
          <a:xfrm>
            <a:off x="4727122" y="4874773"/>
            <a:ext cx="391886" cy="2068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2" name="Rounded Rectangle 41"/>
          <p:cNvSpPr/>
          <p:nvPr/>
        </p:nvSpPr>
        <p:spPr>
          <a:xfrm>
            <a:off x="4081800" y="4981910"/>
            <a:ext cx="205768" cy="1174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grpSp>
        <p:nvGrpSpPr>
          <p:cNvPr id="132" name="Group 131"/>
          <p:cNvGrpSpPr/>
          <p:nvPr/>
        </p:nvGrpSpPr>
        <p:grpSpPr>
          <a:xfrm>
            <a:off x="3969277" y="1504112"/>
            <a:ext cx="344187" cy="163286"/>
            <a:chOff x="7952604" y="1189674"/>
            <a:chExt cx="458916" cy="217714"/>
          </a:xfrm>
        </p:grpSpPr>
        <p:sp>
          <p:nvSpPr>
            <p:cNvPr id="143" name="Isosceles Triangle 142"/>
            <p:cNvSpPr/>
            <p:nvPr/>
          </p:nvSpPr>
          <p:spPr>
            <a:xfrm rot="16200000">
              <a:off x="8207824" y="1203692"/>
              <a:ext cx="217714" cy="1896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2" name="Oval 141"/>
            <p:cNvSpPr/>
            <p:nvPr/>
          </p:nvSpPr>
          <p:spPr>
            <a:xfrm>
              <a:off x="7952604" y="1208314"/>
              <a:ext cx="309653" cy="163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039702" y="3174286"/>
            <a:ext cx="344187" cy="163286"/>
            <a:chOff x="7952604" y="1189674"/>
            <a:chExt cx="458916" cy="217714"/>
          </a:xfrm>
        </p:grpSpPr>
        <p:sp>
          <p:nvSpPr>
            <p:cNvPr id="146" name="Isosceles Triangle 145"/>
            <p:cNvSpPr/>
            <p:nvPr/>
          </p:nvSpPr>
          <p:spPr>
            <a:xfrm rot="16200000">
              <a:off x="8207824" y="1203692"/>
              <a:ext cx="217714" cy="1896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5" name="Oval 144"/>
            <p:cNvSpPr/>
            <p:nvPr/>
          </p:nvSpPr>
          <p:spPr>
            <a:xfrm>
              <a:off x="7952604" y="1208314"/>
              <a:ext cx="309653" cy="163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5841919" y="3869682"/>
            <a:ext cx="344187" cy="163286"/>
            <a:chOff x="7952604" y="1189674"/>
            <a:chExt cx="458916" cy="217714"/>
          </a:xfrm>
        </p:grpSpPr>
        <p:sp>
          <p:nvSpPr>
            <p:cNvPr id="149" name="Isosceles Triangle 148"/>
            <p:cNvSpPr/>
            <p:nvPr/>
          </p:nvSpPr>
          <p:spPr>
            <a:xfrm rot="16200000">
              <a:off x="8207824" y="1203692"/>
              <a:ext cx="217714" cy="1896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8" name="Oval 147"/>
            <p:cNvSpPr/>
            <p:nvPr/>
          </p:nvSpPr>
          <p:spPr>
            <a:xfrm>
              <a:off x="7952604" y="1208314"/>
              <a:ext cx="309653" cy="163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802942" y="4974638"/>
            <a:ext cx="344187" cy="163286"/>
            <a:chOff x="7952604" y="1189674"/>
            <a:chExt cx="458916" cy="217714"/>
          </a:xfrm>
        </p:grpSpPr>
        <p:sp>
          <p:nvSpPr>
            <p:cNvPr id="152" name="Isosceles Triangle 151"/>
            <p:cNvSpPr/>
            <p:nvPr/>
          </p:nvSpPr>
          <p:spPr>
            <a:xfrm rot="16200000">
              <a:off x="8207824" y="1203692"/>
              <a:ext cx="217714" cy="1896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952604" y="1208314"/>
              <a:ext cx="309653" cy="163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870038" y="5515768"/>
            <a:ext cx="344187" cy="163286"/>
            <a:chOff x="7952604" y="1189674"/>
            <a:chExt cx="458916" cy="217714"/>
          </a:xfrm>
        </p:grpSpPr>
        <p:sp>
          <p:nvSpPr>
            <p:cNvPr id="154" name="Oval 153"/>
            <p:cNvSpPr/>
            <p:nvPr/>
          </p:nvSpPr>
          <p:spPr>
            <a:xfrm>
              <a:off x="7952604" y="1208314"/>
              <a:ext cx="309653" cy="16328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5" name="Isosceles Triangle 154"/>
            <p:cNvSpPr/>
            <p:nvPr/>
          </p:nvSpPr>
          <p:spPr>
            <a:xfrm rot="16200000">
              <a:off x="8207824" y="1203692"/>
              <a:ext cx="217714" cy="189678"/>
            </a:xfrm>
            <a:prstGeom prst="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4774821" y="1539785"/>
            <a:ext cx="344187" cy="163286"/>
            <a:chOff x="7952604" y="1189674"/>
            <a:chExt cx="458916" cy="217714"/>
          </a:xfrm>
        </p:grpSpPr>
        <p:sp>
          <p:nvSpPr>
            <p:cNvPr id="157" name="Oval 156"/>
            <p:cNvSpPr/>
            <p:nvPr/>
          </p:nvSpPr>
          <p:spPr>
            <a:xfrm>
              <a:off x="7952604" y="1208314"/>
              <a:ext cx="309653" cy="1632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8" name="Isosceles Triangle 157"/>
            <p:cNvSpPr/>
            <p:nvPr/>
          </p:nvSpPr>
          <p:spPr>
            <a:xfrm rot="16200000">
              <a:off x="8207824" y="1203692"/>
              <a:ext cx="217714" cy="18967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4799098" y="3213956"/>
            <a:ext cx="344187" cy="163286"/>
            <a:chOff x="7952604" y="1189674"/>
            <a:chExt cx="458916" cy="217714"/>
          </a:xfrm>
        </p:grpSpPr>
        <p:sp>
          <p:nvSpPr>
            <p:cNvPr id="160" name="Oval 159"/>
            <p:cNvSpPr/>
            <p:nvPr/>
          </p:nvSpPr>
          <p:spPr>
            <a:xfrm>
              <a:off x="7952604" y="1208314"/>
              <a:ext cx="309653" cy="1632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1" name="Isosceles Triangle 160"/>
            <p:cNvSpPr/>
            <p:nvPr/>
          </p:nvSpPr>
          <p:spPr>
            <a:xfrm rot="16200000">
              <a:off x="8207824" y="1203692"/>
              <a:ext cx="217714" cy="18967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4929252" y="4902700"/>
            <a:ext cx="344187" cy="163286"/>
            <a:chOff x="7952604" y="1189674"/>
            <a:chExt cx="458916" cy="217714"/>
          </a:xfrm>
        </p:grpSpPr>
        <p:sp>
          <p:nvSpPr>
            <p:cNvPr id="163" name="Oval 162"/>
            <p:cNvSpPr/>
            <p:nvPr/>
          </p:nvSpPr>
          <p:spPr>
            <a:xfrm>
              <a:off x="7952604" y="1208314"/>
              <a:ext cx="309653" cy="1632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4" name="Isosceles Triangle 163"/>
            <p:cNvSpPr/>
            <p:nvPr/>
          </p:nvSpPr>
          <p:spPr>
            <a:xfrm rot="16200000">
              <a:off x="8207824" y="1203692"/>
              <a:ext cx="217714" cy="18967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pic>
        <p:nvPicPr>
          <p:cNvPr id="165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27" y="2537034"/>
            <a:ext cx="3112478" cy="2138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857" y="4783707"/>
            <a:ext cx="2541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Photo of social preference setup</a:t>
            </a:r>
            <a:endParaRPr lang="en-GB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310551" y="6057726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Cartoon showing social preference experiment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7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6857DA0DA1C24489FF313FCAF0D0E3A" ma:contentTypeVersion="4" ma:contentTypeDescription="Új dokumentum létrehozása." ma:contentTypeScope="" ma:versionID="246bf5cc866e796b838d03fdf19fffc4">
  <xsd:schema xmlns:xsd="http://www.w3.org/2001/XMLSchema" xmlns:xs="http://www.w3.org/2001/XMLSchema" xmlns:p="http://schemas.microsoft.com/office/2006/metadata/properties" xmlns:ns2="69e75fee-c96d-4655-a1cd-bad9abd33f2e" targetNamespace="http://schemas.microsoft.com/office/2006/metadata/properties" ma:root="true" ma:fieldsID="1175460f7555a7bab7c147a45e8d1eb3" ns2:_="">
    <xsd:import namespace="69e75fee-c96d-4655-a1cd-bad9abd33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75fee-c96d-4655-a1cd-bad9abd33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113368-C36C-45B5-A42E-407BC74AA673}"/>
</file>

<file path=customXml/itemProps2.xml><?xml version="1.0" encoding="utf-8"?>
<ds:datastoreItem xmlns:ds="http://schemas.openxmlformats.org/officeDocument/2006/customXml" ds:itemID="{6F6986EA-5435-4E32-A1B8-BFA2FD7B24B3}"/>
</file>

<file path=customXml/itemProps3.xml><?xml version="1.0" encoding="utf-8"?>
<ds:datastoreItem xmlns:ds="http://schemas.openxmlformats.org/officeDocument/2006/customXml" ds:itemID="{27A88E25-1F8C-4D8B-97A7-5D8CD109206D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1663</TotalTime>
  <Words>790</Words>
  <Application>Microsoft Office PowerPoint</Application>
  <PresentationFormat>On-screen Show (4:3)</PresentationFormat>
  <Paragraphs>140</Paragraphs>
  <Slides>18</Slides>
  <Notes>5</Notes>
  <HiddenSlides>0</HiddenSlides>
  <MMClips>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Leicester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Norton, Will (Dr.)</dc:creator>
  <cp:lastModifiedBy>Norton, Will (Dr.)</cp:lastModifiedBy>
  <cp:revision>77</cp:revision>
  <dcterms:created xsi:type="dcterms:W3CDTF">2017-02-13T16:24:10Z</dcterms:created>
  <dcterms:modified xsi:type="dcterms:W3CDTF">2021-05-11T13:36:09Z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0x01010026857DA0DA1C24489FF313FCAF0D0E3A</vt:lpwstr>
  </property>
</Properties>
</file>